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8288000" cy="10287000"/>
  <p:notesSz cx="6858000" cy="9144000"/>
  <p:embeddedFontLst>
    <p:embeddedFont>
      <p:font typeface="Avenir LT Std 1" panose="020B0604020202020204" charset="0"/>
      <p:regular r:id="rId26"/>
    </p:embeddedFont>
    <p:embeddedFont>
      <p:font typeface="Avenir LT Std 2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BM Plex Sans Medium" panose="020B0603050203000203" pitchFamily="34" charset="0"/>
      <p:regular r:id="rId32"/>
      <p:italic r:id="rId33"/>
    </p:embeddedFont>
    <p:embeddedFont>
      <p:font typeface="Slivowitz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ABA97BBC-ABDE-4BD3-81A2-1D1C8D40FFEC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 Bilson" userId="60ca734d-e920-45a1-a168-fbebd806f91c" providerId="ADAL" clId="{9DAE8AF1-C71C-44E3-A180-AAE4150A5435}"/>
    <pc:docChg chg="addSection">
      <pc:chgData name="Claud Bilson" userId="60ca734d-e920-45a1-a168-fbebd806f91c" providerId="ADAL" clId="{9DAE8AF1-C71C-44E3-A180-AAE4150A5435}" dt="2023-09-20T07:28:28.851" v="0" actId="11230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838" b="-4634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17647" y="306636"/>
            <a:ext cx="10412953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51"/>
              </a:lnSpc>
            </a:pPr>
            <a:r>
              <a:rPr lang="en-US" sz="7394">
                <a:solidFill>
                  <a:srgbClr val="052460"/>
                </a:solidFill>
                <a:latin typeface="Slivowitz"/>
              </a:rPr>
              <a:t>Exploration Managers Conference </a:t>
            </a:r>
          </a:p>
          <a:p>
            <a:pPr algn="r">
              <a:lnSpc>
                <a:spcPts val="8232"/>
              </a:lnSpc>
            </a:pPr>
            <a:r>
              <a:rPr lang="en-US" sz="5880">
                <a:solidFill>
                  <a:srgbClr val="052460"/>
                </a:solidFill>
                <a:latin typeface="Slivowitz"/>
              </a:rPr>
              <a:t>London 2023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700241" y="4460677"/>
            <a:ext cx="12116894" cy="1211689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7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911853" y="4748452"/>
            <a:ext cx="11310996" cy="1131099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24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90196" y="7238785"/>
            <a:ext cx="5433256" cy="2019515"/>
          </a:xfrm>
          <a:custGeom>
            <a:avLst/>
            <a:gdLst/>
            <a:ahLst/>
            <a:cxnLst/>
            <a:rect l="l" t="t" r="r" b="b"/>
            <a:pathLst>
              <a:path w="5433256" h="2019515">
                <a:moveTo>
                  <a:pt x="0" y="0"/>
                </a:moveTo>
                <a:lnTo>
                  <a:pt x="5433256" y="0"/>
                </a:lnTo>
                <a:lnTo>
                  <a:pt x="5433256" y="2019515"/>
                </a:lnTo>
                <a:lnTo>
                  <a:pt x="0" y="2019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17647" y="1633523"/>
            <a:ext cx="4771876" cy="1193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9"/>
              </a:lnSpc>
            </a:pPr>
            <a:r>
              <a:rPr lang="en-US" sz="3256">
                <a:solidFill>
                  <a:srgbClr val="052460"/>
                </a:solidFill>
                <a:latin typeface="Avenir LT Std 2"/>
              </a:rPr>
              <a:t>Vaughan Chamberlain</a:t>
            </a:r>
          </a:p>
          <a:p>
            <a:pPr algn="just">
              <a:lnSpc>
                <a:spcPts val="4559"/>
              </a:lnSpc>
            </a:pPr>
            <a:r>
              <a:rPr lang="en-US" sz="3256">
                <a:solidFill>
                  <a:srgbClr val="052460"/>
                </a:solidFill>
                <a:latin typeface="Avenir LT Std 2"/>
              </a:rPr>
              <a:t>Amira Global Africa Chair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7232" y="2277051"/>
            <a:ext cx="5721687" cy="1624200"/>
          </a:xfrm>
          <a:custGeom>
            <a:avLst/>
            <a:gdLst/>
            <a:ahLst/>
            <a:cxnLst/>
            <a:rect l="l" t="t" r="r" b="b"/>
            <a:pathLst>
              <a:path w="5721687" h="1624200">
                <a:moveTo>
                  <a:pt x="0" y="0"/>
                </a:moveTo>
                <a:lnTo>
                  <a:pt x="5721687" y="0"/>
                </a:lnTo>
                <a:lnTo>
                  <a:pt x="5721687" y="1624200"/>
                </a:lnTo>
                <a:lnTo>
                  <a:pt x="0" y="1624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094" b="-2864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8145" y="8364484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1"/>
                </a:lnTo>
                <a:lnTo>
                  <a:pt x="0" y="151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7042" y="8995704"/>
            <a:ext cx="5739408" cy="60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201">
                <a:solidFill>
                  <a:srgbClr val="FEBE10"/>
                </a:solidFill>
                <a:latin typeface="Avenir LT Std 2"/>
              </a:rPr>
              <a:t>Knowledge, Innovation, Impact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1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2734" y="442031"/>
            <a:ext cx="8098021" cy="2873481"/>
          </a:xfrm>
          <a:custGeom>
            <a:avLst/>
            <a:gdLst/>
            <a:ahLst/>
            <a:cxnLst/>
            <a:rect l="l" t="t" r="r" b="b"/>
            <a:pathLst>
              <a:path w="8098021" h="2873481">
                <a:moveTo>
                  <a:pt x="0" y="0"/>
                </a:moveTo>
                <a:lnTo>
                  <a:pt x="8098021" y="0"/>
                </a:lnTo>
                <a:lnTo>
                  <a:pt x="8098021" y="2873481"/>
                </a:lnTo>
                <a:lnTo>
                  <a:pt x="0" y="2873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753557" y="7891526"/>
            <a:ext cx="2266233" cy="2266233"/>
            <a:chOff x="0" y="0"/>
            <a:chExt cx="3021644" cy="30216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644" cy="3021644"/>
            </a:xfrm>
            <a:custGeom>
              <a:avLst/>
              <a:gdLst/>
              <a:ahLst/>
              <a:cxnLst/>
              <a:rect l="l" t="t" r="r" b="b"/>
              <a:pathLst>
                <a:path w="3021644" h="3021644">
                  <a:moveTo>
                    <a:pt x="0" y="0"/>
                  </a:moveTo>
                  <a:lnTo>
                    <a:pt x="3021644" y="0"/>
                  </a:lnTo>
                  <a:lnTo>
                    <a:pt x="3021644" y="3021644"/>
                  </a:lnTo>
                  <a:lnTo>
                    <a:pt x="0" y="302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37493" y="9364453"/>
            <a:ext cx="13933785" cy="62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3311">
                <a:solidFill>
                  <a:srgbClr val="E5BB44"/>
                </a:solidFill>
                <a:latin typeface="Avenir LT Std 1"/>
              </a:rPr>
              <a:t>Access to One Central Trusted and Verified Source of R&amp;D Outcomes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52810" y="2739875"/>
            <a:ext cx="10828415" cy="5746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6"/>
              </a:lnSpc>
            </a:pPr>
            <a:r>
              <a:rPr lang="en-US" sz="3290">
                <a:solidFill>
                  <a:srgbClr val="00A7E2"/>
                </a:solidFill>
                <a:latin typeface="Avenir LT Std 1"/>
              </a:rPr>
              <a:t>Vision: </a:t>
            </a:r>
          </a:p>
          <a:p>
            <a:pPr algn="l">
              <a:lnSpc>
                <a:spcPts val="3486"/>
              </a:lnSpc>
            </a:pPr>
            <a:r>
              <a:rPr lang="en-US" sz="2490" spc="-7">
                <a:solidFill>
                  <a:srgbClr val="FFFFFF"/>
                </a:solidFill>
                <a:latin typeface="Avenir LT Std 1"/>
              </a:rPr>
              <a:t>A central, openly accessible platform that provides a trusted synthesis of evidence-based research and information to inform the minerals industry ecosystem</a:t>
            </a:r>
          </a:p>
          <a:p>
            <a:pPr algn="r">
              <a:lnSpc>
                <a:spcPts val="3486"/>
              </a:lnSpc>
            </a:pPr>
            <a:endParaRPr lang="en-US" sz="2490" spc="-7">
              <a:solidFill>
                <a:srgbClr val="FFFFFF"/>
              </a:solidFill>
              <a:latin typeface="Avenir LT Std 1"/>
            </a:endParaRPr>
          </a:p>
          <a:p>
            <a:pPr algn="l">
              <a:lnSpc>
                <a:spcPts val="4606"/>
              </a:lnSpc>
            </a:pPr>
            <a:r>
              <a:rPr lang="en-US" sz="3290">
                <a:solidFill>
                  <a:srgbClr val="A8C046"/>
                </a:solidFill>
                <a:latin typeface="Avenir LT Std 1"/>
              </a:rPr>
              <a:t>Purpose:</a:t>
            </a:r>
          </a:p>
          <a:p>
            <a:pPr algn="l">
              <a:lnSpc>
                <a:spcPts val="3486"/>
              </a:lnSpc>
            </a:pPr>
            <a:r>
              <a:rPr lang="en-US" sz="2490" spc="-7">
                <a:solidFill>
                  <a:srgbClr val="FFFFFF"/>
                </a:solidFill>
                <a:latin typeface="Avenir LT Std 1"/>
              </a:rPr>
              <a:t>To ensure research knowledge is preserved, centralised and is made accessible for industry practitioners, researchers, and government agencies.</a:t>
            </a:r>
          </a:p>
          <a:p>
            <a:pPr algn="r">
              <a:lnSpc>
                <a:spcPts val="3486"/>
              </a:lnSpc>
            </a:pPr>
            <a:endParaRPr lang="en-US" sz="2490" spc="-7">
              <a:solidFill>
                <a:srgbClr val="FFFFFF"/>
              </a:solidFill>
              <a:latin typeface="Avenir LT Std 1"/>
            </a:endParaRPr>
          </a:p>
          <a:p>
            <a:pPr algn="l">
              <a:lnSpc>
                <a:spcPts val="4606"/>
              </a:lnSpc>
            </a:pPr>
            <a:r>
              <a:rPr lang="en-US" sz="3290">
                <a:solidFill>
                  <a:srgbClr val="F15B6A"/>
                </a:solidFill>
                <a:latin typeface="Avenir LT Std 1"/>
              </a:rPr>
              <a:t>Success: </a:t>
            </a:r>
          </a:p>
          <a:p>
            <a:pPr algn="l">
              <a:lnSpc>
                <a:spcPts val="3486"/>
              </a:lnSpc>
            </a:pPr>
            <a:r>
              <a:rPr lang="en-US" sz="2490" spc="-7">
                <a:solidFill>
                  <a:srgbClr val="FFFFFF"/>
                </a:solidFill>
                <a:latin typeface="Avenir LT Std 1"/>
              </a:rPr>
              <a:t>Accelerated research and innovation uptake and informed industry decision making and planning globally.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558" y="-719084"/>
            <a:ext cx="15502276" cy="4185614"/>
          </a:xfrm>
          <a:custGeom>
            <a:avLst/>
            <a:gdLst/>
            <a:ahLst/>
            <a:cxnLst/>
            <a:rect l="l" t="t" r="r" b="b"/>
            <a:pathLst>
              <a:path w="15502276" h="4185614">
                <a:moveTo>
                  <a:pt x="0" y="0"/>
                </a:moveTo>
                <a:lnTo>
                  <a:pt x="15502276" y="0"/>
                </a:lnTo>
                <a:lnTo>
                  <a:pt x="15502276" y="4185614"/>
                </a:lnTo>
                <a:lnTo>
                  <a:pt x="0" y="4185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3759" y="257175"/>
            <a:ext cx="1543050" cy="15430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7E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39610" y="1054962"/>
            <a:ext cx="1543050" cy="154305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8C04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76170" y="963993"/>
            <a:ext cx="1543050" cy="15430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BE1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478359" y="963993"/>
            <a:ext cx="1543050" cy="15430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15B6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591257" y="6771191"/>
            <a:ext cx="7263141" cy="3829470"/>
          </a:xfrm>
          <a:custGeom>
            <a:avLst/>
            <a:gdLst/>
            <a:ahLst/>
            <a:cxnLst/>
            <a:rect l="l" t="t" r="r" b="b"/>
            <a:pathLst>
              <a:path w="7263141" h="3829470">
                <a:moveTo>
                  <a:pt x="0" y="0"/>
                </a:moveTo>
                <a:lnTo>
                  <a:pt x="7263141" y="0"/>
                </a:lnTo>
                <a:lnTo>
                  <a:pt x="7263141" y="3829470"/>
                </a:lnTo>
                <a:lnTo>
                  <a:pt x="0" y="3829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t="-7840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38165" y="665587"/>
            <a:ext cx="1143983" cy="381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58"/>
              </a:lnSpc>
            </a:pPr>
            <a:r>
              <a:rPr lang="en-US" sz="2256">
                <a:solidFill>
                  <a:srgbClr val="FFFFFF"/>
                </a:solidFill>
                <a:latin typeface="IBM Plex Sans Medium"/>
              </a:rPr>
              <a:t>Phase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84272" y="1474585"/>
            <a:ext cx="1144370" cy="381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58"/>
              </a:lnSpc>
            </a:pPr>
            <a:r>
              <a:rPr lang="en-US" sz="2256">
                <a:solidFill>
                  <a:srgbClr val="FFFFFF"/>
                </a:solidFill>
                <a:latin typeface="IBM Plex Sans Medium"/>
              </a:rPr>
              <a:t>Phase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5954" y="1355852"/>
            <a:ext cx="1215523" cy="381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58"/>
              </a:lnSpc>
            </a:pPr>
            <a:r>
              <a:rPr lang="en-US" sz="2256">
                <a:solidFill>
                  <a:srgbClr val="FFFFFF"/>
                </a:solidFill>
                <a:latin typeface="IBM Plex Sans Medium"/>
              </a:rPr>
              <a:t>Phase 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682918" y="1355852"/>
            <a:ext cx="1152458" cy="381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58"/>
              </a:lnSpc>
            </a:pPr>
            <a:r>
              <a:rPr lang="en-US" sz="2256">
                <a:solidFill>
                  <a:srgbClr val="FFFFFF"/>
                </a:solidFill>
                <a:latin typeface="IBM Plex Sans Medium"/>
              </a:rPr>
              <a:t>Phase 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8469" y="1882895"/>
            <a:ext cx="2274160" cy="7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1699">
                <a:solidFill>
                  <a:srgbClr val="00A7E2"/>
                </a:solidFill>
                <a:latin typeface="Avenir LT Std 1"/>
              </a:rPr>
              <a:t>SCALING:</a:t>
            </a:r>
          </a:p>
          <a:p>
            <a:pPr algn="l">
              <a:lnSpc>
                <a:spcPts val="3563"/>
              </a:lnSpc>
            </a:pPr>
            <a:r>
              <a:rPr lang="en-US" sz="2699">
                <a:solidFill>
                  <a:srgbClr val="00A7E2"/>
                </a:solidFill>
                <a:latin typeface="Avenir LT Std 1"/>
              </a:rPr>
              <a:t>Knowledge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62646" y="2528380"/>
            <a:ext cx="3143670" cy="7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1699">
                <a:solidFill>
                  <a:srgbClr val="A8C046"/>
                </a:solidFill>
                <a:latin typeface="Avenir LT Std 1"/>
              </a:rPr>
              <a:t>SCALING:</a:t>
            </a:r>
          </a:p>
          <a:p>
            <a:pPr algn="l">
              <a:lnSpc>
                <a:spcPts val="3563"/>
              </a:lnSpc>
            </a:pPr>
            <a:r>
              <a:rPr lang="en-US" sz="2699">
                <a:solidFill>
                  <a:srgbClr val="A8C046"/>
                </a:solidFill>
                <a:latin typeface="Avenir LT Std 1"/>
              </a:rPr>
              <a:t>Collaboration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82716" y="2540862"/>
            <a:ext cx="3260984" cy="7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1699">
                <a:solidFill>
                  <a:srgbClr val="FEBE10"/>
                </a:solidFill>
                <a:latin typeface="Avenir LT Std 1"/>
              </a:rPr>
              <a:t>SCALING:</a:t>
            </a:r>
          </a:p>
          <a:p>
            <a:pPr algn="l">
              <a:lnSpc>
                <a:spcPts val="3563"/>
              </a:lnSpc>
            </a:pPr>
            <a:r>
              <a:rPr lang="en-US" sz="2699">
                <a:solidFill>
                  <a:srgbClr val="FEBE10"/>
                </a:solidFill>
                <a:latin typeface="Avenir LT Std 1"/>
              </a:rPr>
              <a:t>Innovation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24290" y="2757464"/>
            <a:ext cx="2158778" cy="7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1699">
                <a:solidFill>
                  <a:srgbClr val="F15B6A"/>
                </a:solidFill>
                <a:latin typeface="Avenir LT Std 1"/>
              </a:rPr>
              <a:t>SCALING:</a:t>
            </a:r>
          </a:p>
          <a:p>
            <a:pPr algn="l">
              <a:lnSpc>
                <a:spcPts val="3563"/>
              </a:lnSpc>
            </a:pPr>
            <a:r>
              <a:rPr lang="en-US" sz="2699">
                <a:solidFill>
                  <a:srgbClr val="F15B6A"/>
                </a:solidFill>
                <a:latin typeface="Avenir LT Std 1"/>
              </a:rPr>
              <a:t>Impact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514" y="3892974"/>
            <a:ext cx="4163748" cy="4006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6" lvl="1" indent="-205103">
              <a:lnSpc>
                <a:spcPts val="2906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Design and implement a </a:t>
            </a:r>
            <a:r>
              <a:rPr lang="en-US" sz="1899">
                <a:solidFill>
                  <a:srgbClr val="00A7E2"/>
                </a:solidFill>
                <a:latin typeface="Avenir LT Std 1"/>
              </a:rPr>
              <a:t>governance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 system to secure a </a:t>
            </a:r>
            <a:r>
              <a:rPr lang="en-US" sz="1899">
                <a:solidFill>
                  <a:srgbClr val="00A7E2"/>
                </a:solidFill>
                <a:latin typeface="Avenir LT Std 1"/>
              </a:rPr>
              <a:t>sustainable business model</a:t>
            </a:r>
          </a:p>
          <a:p>
            <a:pPr>
              <a:lnSpc>
                <a:spcPts val="2906"/>
              </a:lnSpc>
            </a:pPr>
            <a:endParaRPr lang="en-US" sz="1899">
              <a:solidFill>
                <a:srgbClr val="00A7E2"/>
              </a:solidFill>
              <a:latin typeface="Avenir LT Std 1"/>
            </a:endParaRPr>
          </a:p>
          <a:p>
            <a:pPr marL="410206" lvl="1" indent="-205103">
              <a:lnSpc>
                <a:spcPts val="2906"/>
              </a:lnSpc>
              <a:buFont typeface="Arial"/>
              <a:buChar char="•"/>
            </a:pPr>
            <a:r>
              <a:rPr lang="en-US" sz="1899">
                <a:solidFill>
                  <a:srgbClr val="00A7E2"/>
                </a:solidFill>
                <a:latin typeface="Avenir LT Std 1"/>
              </a:rPr>
              <a:t>Outreach and partnerships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 to inform Phase 2 and longer-term plan including host entity</a:t>
            </a:r>
          </a:p>
          <a:p>
            <a:pPr>
              <a:lnSpc>
                <a:spcPts val="2906"/>
              </a:lnSpc>
            </a:pPr>
            <a:endParaRPr lang="en-US" sz="1899">
              <a:solidFill>
                <a:srgbClr val="FFFFFF"/>
              </a:solidFill>
              <a:latin typeface="Avenir LT Std 1"/>
            </a:endParaRPr>
          </a:p>
          <a:p>
            <a:pPr marL="410206" lvl="1" indent="-205103">
              <a:lnSpc>
                <a:spcPts val="2906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Develop, design and secure partnerships, including funding for Phase 2 and beyond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53757" y="3921549"/>
            <a:ext cx="5263313" cy="6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Augment Stakeholder Programs 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Deploy </a:t>
            </a:r>
            <a:r>
              <a:rPr lang="en-US" sz="1899">
                <a:solidFill>
                  <a:srgbClr val="A8C046"/>
                </a:solidFill>
                <a:latin typeface="Avenir LT Std 1"/>
              </a:rPr>
              <a:t>analytics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 for pattern ﬁnding &amp; trends 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A8C046"/>
                </a:solidFill>
                <a:latin typeface="Avenir LT Std 1"/>
              </a:rPr>
              <a:t>Extend content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 from global partners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Deliver R&amp;D insights to </a:t>
            </a:r>
            <a:r>
              <a:rPr lang="en-US" sz="1899">
                <a:solidFill>
                  <a:srgbClr val="A8C046"/>
                </a:solidFill>
                <a:latin typeface="Avenir LT Std 1"/>
              </a:rPr>
              <a:t>members and sponsors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A8C046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Deliver insights to </a:t>
            </a:r>
            <a:r>
              <a:rPr lang="en-US" sz="1899">
                <a:solidFill>
                  <a:srgbClr val="A8C046"/>
                </a:solidFill>
                <a:latin typeface="Avenir LT Std 1"/>
              </a:rPr>
              <a:t>Government and Research partners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A8C046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Communicate captured value and technology </a:t>
            </a:r>
            <a:r>
              <a:rPr lang="en-US" sz="1899">
                <a:solidFill>
                  <a:srgbClr val="A8C046"/>
                </a:solidFill>
                <a:latin typeface="Avenir LT Std 1"/>
              </a:rPr>
              <a:t>opportunities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A8C046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A8C046"/>
                </a:solidFill>
                <a:latin typeface="Avenir LT Std 1"/>
              </a:rPr>
              <a:t>Create, collaborate, and deploy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 match-making  functionality to increase technology integration with market objectives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855905" y="3819458"/>
            <a:ext cx="4326630" cy="536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Identify </a:t>
            </a:r>
            <a:r>
              <a:rPr lang="en-US" sz="1899">
                <a:solidFill>
                  <a:srgbClr val="FEBE10"/>
                </a:solidFill>
                <a:latin typeface="Avenir LT Std 1"/>
              </a:rPr>
              <a:t>R&amp;D gaps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 and discover researchers in the landscape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Monitor </a:t>
            </a:r>
            <a:r>
              <a:rPr lang="en-US" sz="1899">
                <a:solidFill>
                  <a:srgbClr val="FEBE10"/>
                </a:solidFill>
                <a:latin typeface="Avenir LT Std 1"/>
              </a:rPr>
              <a:t>R&amp;D trends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 to inform targeted investment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Use systems based design and analytics to </a:t>
            </a:r>
            <a:r>
              <a:rPr lang="en-US" sz="1899">
                <a:solidFill>
                  <a:srgbClr val="FEBE10"/>
                </a:solidFill>
                <a:latin typeface="Avenir LT Std 1"/>
              </a:rPr>
              <a:t>inform research programs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EBE10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EBE10"/>
                </a:solidFill>
                <a:latin typeface="Avenir LT Std 1"/>
              </a:rPr>
              <a:t>Amplify R&amp;D outcomes 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by identifying innovative research collaborations 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EBE10"/>
                </a:solidFill>
                <a:latin typeface="Avenir LT Std 1"/>
              </a:rPr>
              <a:t>Accelerate R&amp;D landscape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 against market focus areas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367724" y="3896340"/>
            <a:ext cx="3687912" cy="402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15B6A"/>
                </a:solidFill>
                <a:latin typeface="Avenir LT Std 1"/>
              </a:rPr>
              <a:t>Self-sustaining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, continual renewal and adaptation to market challenges and forces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Reconcile</a:t>
            </a:r>
            <a:r>
              <a:rPr lang="en-US" sz="1899">
                <a:solidFill>
                  <a:srgbClr val="F15B6A"/>
                </a:solidFill>
                <a:latin typeface="Avenir LT Std 1"/>
              </a:rPr>
              <a:t> industry translation of R&amp;D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 outcomes; 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Avenir LT Std 1"/>
            </a:endParaRPr>
          </a:p>
          <a:p>
            <a:pPr marL="410206" lvl="1" indent="-205103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Avenir LT Std 1"/>
              </a:rPr>
              <a:t>Evaluate success characteristics and </a:t>
            </a:r>
            <a:r>
              <a:rPr lang="en-US" sz="1899">
                <a:solidFill>
                  <a:srgbClr val="F15B6A"/>
                </a:solidFill>
                <a:latin typeface="Avenir LT Std 1"/>
              </a:rPr>
              <a:t>incorporate into future R&amp;D+I2 design</a:t>
            </a:r>
            <a:r>
              <a:rPr lang="en-US" sz="1899">
                <a:solidFill>
                  <a:srgbClr val="FFFFFF"/>
                </a:solidFill>
                <a:latin typeface="Avenir LT Std 1"/>
              </a:rPr>
              <a:t> for deployment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41166" y="1048597"/>
            <a:ext cx="548000" cy="239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43"/>
              </a:lnSpc>
            </a:pPr>
            <a:r>
              <a:rPr lang="en-US" sz="1459">
                <a:solidFill>
                  <a:srgbClr val="FFFFFF"/>
                </a:solidFill>
                <a:latin typeface="IBM Plex Sans Medium"/>
              </a:rPr>
              <a:t>MVP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062042" y="1882895"/>
            <a:ext cx="766600" cy="239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43"/>
              </a:lnSpc>
            </a:pPr>
            <a:r>
              <a:rPr lang="en-US" sz="1459">
                <a:solidFill>
                  <a:srgbClr val="FFFFFF"/>
                </a:solidFill>
                <a:latin typeface="IBM Plex Sans Medium"/>
              </a:rPr>
              <a:t>Year 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913225" y="1770866"/>
            <a:ext cx="961334" cy="239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43"/>
              </a:lnSpc>
            </a:pPr>
            <a:r>
              <a:rPr lang="en-US" sz="1459">
                <a:solidFill>
                  <a:srgbClr val="FFFFFF"/>
                </a:solidFill>
                <a:latin typeface="IBM Plex Sans Medium"/>
              </a:rPr>
              <a:t>Year 3-7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910669" y="1797912"/>
            <a:ext cx="865935" cy="239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43"/>
              </a:lnSpc>
            </a:pPr>
            <a:r>
              <a:rPr lang="en-US" sz="1459">
                <a:solidFill>
                  <a:srgbClr val="FFFFFF"/>
                </a:solidFill>
                <a:latin typeface="IBM Plex Sans Medium"/>
              </a:rPr>
              <a:t>Year 7+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261431" y="9721996"/>
            <a:ext cx="5282123" cy="32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9"/>
              </a:lnSpc>
            </a:pPr>
            <a:r>
              <a:rPr lang="en-US" sz="1749">
                <a:solidFill>
                  <a:srgbClr val="00A7E2"/>
                </a:solidFill>
                <a:latin typeface="Avenir LT Std 1"/>
              </a:rPr>
              <a:t>Built in personalisation features to increase relevance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9081" y="7124513"/>
            <a:ext cx="6124919" cy="1429594"/>
          </a:xfrm>
          <a:custGeom>
            <a:avLst/>
            <a:gdLst/>
            <a:ahLst/>
            <a:cxnLst/>
            <a:rect l="l" t="t" r="r" b="b"/>
            <a:pathLst>
              <a:path w="6124919" h="1429594">
                <a:moveTo>
                  <a:pt x="0" y="0"/>
                </a:moveTo>
                <a:lnTo>
                  <a:pt x="6124919" y="0"/>
                </a:lnTo>
                <a:lnTo>
                  <a:pt x="6124919" y="1429594"/>
                </a:lnTo>
                <a:lnTo>
                  <a:pt x="0" y="1429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9079" r="-99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8145" y="8364484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1"/>
                </a:lnTo>
                <a:lnTo>
                  <a:pt x="0" y="151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1613" y="8995704"/>
            <a:ext cx="11219855" cy="60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201">
                <a:solidFill>
                  <a:srgbClr val="F15B6A"/>
                </a:solidFill>
                <a:latin typeface="Avenir LT Std 2"/>
              </a:rPr>
              <a:t>Systems of Systems Approach to Industry Investment in R&amp;D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5285" y="-2537741"/>
            <a:ext cx="13248430" cy="132484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7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505285" y="-226445"/>
            <a:ext cx="10739934" cy="1073989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3872934"/>
            <a:ext cx="7541420" cy="3286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3"/>
              </a:lnSpc>
              <a:spcBef>
                <a:spcPct val="0"/>
              </a:spcBef>
            </a:pPr>
            <a:r>
              <a:rPr lang="en-US" sz="6002">
                <a:solidFill>
                  <a:srgbClr val="FFFFFF"/>
                </a:solidFill>
                <a:latin typeface="Avenir LT Std 2"/>
              </a:rPr>
              <a:t>Pan-African Decarbonisation Institute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044690"/>
            <a:ext cx="7152170" cy="2565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7"/>
              </a:lnSpc>
            </a:pPr>
            <a:r>
              <a:rPr lang="en-US" sz="2855">
                <a:solidFill>
                  <a:srgbClr val="FFFFFF"/>
                </a:solidFill>
                <a:latin typeface="Avenir LT Std 1"/>
              </a:rPr>
              <a:t>A virtual Institute that connects world class research capability with the needs of the African industry to build knowledge, and develop processes and decarbonization applications using Africa's resources.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1353081"/>
            <a:ext cx="2973698" cy="1105309"/>
          </a:xfrm>
          <a:custGeom>
            <a:avLst/>
            <a:gdLst/>
            <a:ahLst/>
            <a:cxnLst/>
            <a:rect l="l" t="t" r="r" b="b"/>
            <a:pathLst>
              <a:path w="2973698" h="1105309">
                <a:moveTo>
                  <a:pt x="0" y="0"/>
                </a:moveTo>
                <a:lnTo>
                  <a:pt x="2973698" y="0"/>
                </a:lnTo>
                <a:lnTo>
                  <a:pt x="2973698" y="1105310"/>
                </a:lnTo>
                <a:lnTo>
                  <a:pt x="0" y="1105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4681" y="5393482"/>
            <a:ext cx="16939801" cy="3086100"/>
            <a:chOff x="0" y="0"/>
            <a:chExt cx="446151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1511" cy="812800"/>
            </a:xfrm>
            <a:custGeom>
              <a:avLst/>
              <a:gdLst/>
              <a:ahLst/>
              <a:cxnLst/>
              <a:rect l="l" t="t" r="r" b="b"/>
              <a:pathLst>
                <a:path w="4461511" h="812800">
                  <a:moveTo>
                    <a:pt x="4461511" y="406400"/>
                  </a:moveTo>
                  <a:lnTo>
                    <a:pt x="4055111" y="0"/>
                  </a:lnTo>
                  <a:lnTo>
                    <a:pt x="405511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55111" y="609600"/>
                  </a:lnTo>
                  <a:lnTo>
                    <a:pt x="4055111" y="812800"/>
                  </a:lnTo>
                  <a:lnTo>
                    <a:pt x="4461511" y="406400"/>
                  </a:lnTo>
                  <a:close/>
                </a:path>
              </a:pathLst>
            </a:custGeom>
            <a:solidFill>
              <a:srgbClr val="00A7E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27000"/>
              <a:ext cx="711200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80003" y="2878002"/>
            <a:ext cx="11891038" cy="309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venir LT Std 1"/>
              </a:rPr>
              <a:t>The Pan-African Decarbonization (P-ADI) Institute will provide​ a platform for Africa to participate meaningfully in the​ decarbonization value chain.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Avenir LT Std 1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venir LT Std 1"/>
              </a:rPr>
              <a:t>It will contribute industry focused​ research to the development of the whole value chain,​ transforming energy systems and sectors globally, and ensure​ economic return is maximized for Africa's new energy​ resources.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Avenir LT Std 1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85819" y="6181747"/>
            <a:ext cx="2317958" cy="1509570"/>
          </a:xfrm>
          <a:custGeom>
            <a:avLst/>
            <a:gdLst/>
            <a:ahLst/>
            <a:cxnLst/>
            <a:rect l="l" t="t" r="r" b="b"/>
            <a:pathLst>
              <a:path w="2317958" h="1509570">
                <a:moveTo>
                  <a:pt x="0" y="0"/>
                </a:moveTo>
                <a:lnTo>
                  <a:pt x="2317957" y="0"/>
                </a:lnTo>
                <a:lnTo>
                  <a:pt x="2317957" y="1509570"/>
                </a:lnTo>
                <a:lnTo>
                  <a:pt x="0" y="150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60514" y="6181747"/>
            <a:ext cx="2317958" cy="1509570"/>
          </a:xfrm>
          <a:custGeom>
            <a:avLst/>
            <a:gdLst/>
            <a:ahLst/>
            <a:cxnLst/>
            <a:rect l="l" t="t" r="r" b="b"/>
            <a:pathLst>
              <a:path w="2317958" h="1509570">
                <a:moveTo>
                  <a:pt x="0" y="0"/>
                </a:moveTo>
                <a:lnTo>
                  <a:pt x="2317958" y="0"/>
                </a:lnTo>
                <a:lnTo>
                  <a:pt x="2317958" y="1509570"/>
                </a:lnTo>
                <a:lnTo>
                  <a:pt x="0" y="150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36624" y="6181747"/>
            <a:ext cx="2317958" cy="1509570"/>
          </a:xfrm>
          <a:custGeom>
            <a:avLst/>
            <a:gdLst/>
            <a:ahLst/>
            <a:cxnLst/>
            <a:rect l="l" t="t" r="r" b="b"/>
            <a:pathLst>
              <a:path w="2317958" h="1509570">
                <a:moveTo>
                  <a:pt x="0" y="0"/>
                </a:moveTo>
                <a:lnTo>
                  <a:pt x="2317958" y="0"/>
                </a:lnTo>
                <a:lnTo>
                  <a:pt x="2317958" y="1509570"/>
                </a:lnTo>
                <a:lnTo>
                  <a:pt x="0" y="150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12734" y="6181747"/>
            <a:ext cx="2317958" cy="1509570"/>
          </a:xfrm>
          <a:custGeom>
            <a:avLst/>
            <a:gdLst/>
            <a:ahLst/>
            <a:cxnLst/>
            <a:rect l="l" t="t" r="r" b="b"/>
            <a:pathLst>
              <a:path w="2317958" h="1509570">
                <a:moveTo>
                  <a:pt x="0" y="0"/>
                </a:moveTo>
                <a:lnTo>
                  <a:pt x="2317958" y="0"/>
                </a:lnTo>
                <a:lnTo>
                  <a:pt x="2317958" y="1509570"/>
                </a:lnTo>
                <a:lnTo>
                  <a:pt x="0" y="150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88844" y="6181747"/>
            <a:ext cx="2317958" cy="1509570"/>
          </a:xfrm>
          <a:custGeom>
            <a:avLst/>
            <a:gdLst/>
            <a:ahLst/>
            <a:cxnLst/>
            <a:rect l="l" t="t" r="r" b="b"/>
            <a:pathLst>
              <a:path w="2317958" h="1509570">
                <a:moveTo>
                  <a:pt x="0" y="0"/>
                </a:moveTo>
                <a:lnTo>
                  <a:pt x="2317957" y="0"/>
                </a:lnTo>
                <a:lnTo>
                  <a:pt x="2317957" y="1509570"/>
                </a:lnTo>
                <a:lnTo>
                  <a:pt x="0" y="150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64953" y="6181747"/>
            <a:ext cx="2317958" cy="1509570"/>
          </a:xfrm>
          <a:custGeom>
            <a:avLst/>
            <a:gdLst/>
            <a:ahLst/>
            <a:cxnLst/>
            <a:rect l="l" t="t" r="r" b="b"/>
            <a:pathLst>
              <a:path w="2317958" h="1509570">
                <a:moveTo>
                  <a:pt x="0" y="0"/>
                </a:moveTo>
                <a:lnTo>
                  <a:pt x="2317958" y="0"/>
                </a:lnTo>
                <a:lnTo>
                  <a:pt x="2317958" y="1509570"/>
                </a:lnTo>
                <a:lnTo>
                  <a:pt x="0" y="150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360987" y="5976801"/>
            <a:ext cx="2405116" cy="5262342"/>
            <a:chOff x="0" y="-454216"/>
            <a:chExt cx="579081" cy="12670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9081" cy="371787"/>
            </a:xfrm>
            <a:custGeom>
              <a:avLst/>
              <a:gdLst/>
              <a:ahLst/>
              <a:cxnLst/>
              <a:rect l="l" t="t" r="r" b="b"/>
              <a:pathLst>
                <a:path w="579081" h="371787">
                  <a:moveTo>
                    <a:pt x="164166" y="0"/>
                  </a:moveTo>
                  <a:lnTo>
                    <a:pt x="414915" y="0"/>
                  </a:lnTo>
                  <a:cubicBezTo>
                    <a:pt x="458455" y="0"/>
                    <a:pt x="500211" y="17296"/>
                    <a:pt x="530998" y="48083"/>
                  </a:cubicBezTo>
                  <a:cubicBezTo>
                    <a:pt x="561785" y="78870"/>
                    <a:pt x="579081" y="120626"/>
                    <a:pt x="579081" y="164166"/>
                  </a:cubicBezTo>
                  <a:lnTo>
                    <a:pt x="579081" y="207622"/>
                  </a:lnTo>
                  <a:cubicBezTo>
                    <a:pt x="579081" y="298288"/>
                    <a:pt x="505582" y="371787"/>
                    <a:pt x="414915" y="371787"/>
                  </a:cubicBezTo>
                  <a:lnTo>
                    <a:pt x="164166" y="371787"/>
                  </a:lnTo>
                  <a:cubicBezTo>
                    <a:pt x="120626" y="371787"/>
                    <a:pt x="78870" y="354491"/>
                    <a:pt x="48083" y="323704"/>
                  </a:cubicBezTo>
                  <a:cubicBezTo>
                    <a:pt x="17296" y="292917"/>
                    <a:pt x="0" y="251161"/>
                    <a:pt x="0" y="207622"/>
                  </a:cubicBezTo>
                  <a:lnTo>
                    <a:pt x="0" y="164166"/>
                  </a:lnTo>
                  <a:cubicBezTo>
                    <a:pt x="0" y="73500"/>
                    <a:pt x="73500" y="0"/>
                    <a:pt x="164166" y="0"/>
                  </a:cubicBezTo>
                  <a:close/>
                </a:path>
              </a:pathLst>
            </a:custGeom>
            <a:solidFill>
              <a:srgbClr val="A8C04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54216"/>
              <a:ext cx="527099" cy="1267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venir LT Std 1"/>
                </a:rPr>
                <a:t>Science, Engineering &amp; Technology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401675" y="6181747"/>
            <a:ext cx="2516475" cy="5057396"/>
            <a:chOff x="0" y="-404871"/>
            <a:chExt cx="605893" cy="12176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5893" cy="371787"/>
            </a:xfrm>
            <a:custGeom>
              <a:avLst/>
              <a:gdLst/>
              <a:ahLst/>
              <a:cxnLst/>
              <a:rect l="l" t="t" r="r" b="b"/>
              <a:pathLst>
                <a:path w="605893" h="371787">
                  <a:moveTo>
                    <a:pt x="156901" y="0"/>
                  </a:moveTo>
                  <a:lnTo>
                    <a:pt x="448992" y="0"/>
                  </a:lnTo>
                  <a:cubicBezTo>
                    <a:pt x="535646" y="0"/>
                    <a:pt x="605893" y="70247"/>
                    <a:pt x="605893" y="156901"/>
                  </a:cubicBezTo>
                  <a:lnTo>
                    <a:pt x="605893" y="214886"/>
                  </a:lnTo>
                  <a:cubicBezTo>
                    <a:pt x="605893" y="301540"/>
                    <a:pt x="535646" y="371787"/>
                    <a:pt x="448992" y="371787"/>
                  </a:cubicBezTo>
                  <a:lnTo>
                    <a:pt x="156901" y="371787"/>
                  </a:lnTo>
                  <a:cubicBezTo>
                    <a:pt x="70247" y="371787"/>
                    <a:pt x="0" y="301540"/>
                    <a:pt x="0" y="214886"/>
                  </a:cubicBezTo>
                  <a:lnTo>
                    <a:pt x="0" y="156901"/>
                  </a:lnTo>
                  <a:cubicBezTo>
                    <a:pt x="0" y="70247"/>
                    <a:pt x="70247" y="0"/>
                    <a:pt x="156901" y="0"/>
                  </a:cubicBezTo>
                  <a:close/>
                </a:path>
              </a:pathLst>
            </a:custGeom>
            <a:solidFill>
              <a:srgbClr val="A8C04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04871"/>
              <a:ext cx="605030" cy="1217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venir LT Std 1"/>
                </a:rPr>
                <a:t>Research, Leadership &amp; Capability development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553723" y="6166115"/>
            <a:ext cx="2700337" cy="5057395"/>
            <a:chOff x="0" y="-404872"/>
            <a:chExt cx="650162" cy="12176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05951" cy="379313"/>
            </a:xfrm>
            <a:custGeom>
              <a:avLst/>
              <a:gdLst/>
              <a:ahLst/>
              <a:cxnLst/>
              <a:rect l="l" t="t" r="r" b="b"/>
              <a:pathLst>
                <a:path w="605951" h="379313">
                  <a:moveTo>
                    <a:pt x="156886" y="0"/>
                  </a:moveTo>
                  <a:lnTo>
                    <a:pt x="449064" y="0"/>
                  </a:lnTo>
                  <a:cubicBezTo>
                    <a:pt x="535710" y="0"/>
                    <a:pt x="605951" y="70240"/>
                    <a:pt x="605951" y="156886"/>
                  </a:cubicBezTo>
                  <a:lnTo>
                    <a:pt x="605951" y="222427"/>
                  </a:lnTo>
                  <a:cubicBezTo>
                    <a:pt x="605951" y="264036"/>
                    <a:pt x="589422" y="303941"/>
                    <a:pt x="560000" y="333362"/>
                  </a:cubicBezTo>
                  <a:cubicBezTo>
                    <a:pt x="530578" y="362784"/>
                    <a:pt x="490673" y="379313"/>
                    <a:pt x="449064" y="379313"/>
                  </a:cubicBezTo>
                  <a:lnTo>
                    <a:pt x="156886" y="379313"/>
                  </a:lnTo>
                  <a:cubicBezTo>
                    <a:pt x="115277" y="379313"/>
                    <a:pt x="75373" y="362784"/>
                    <a:pt x="45951" y="333362"/>
                  </a:cubicBezTo>
                  <a:cubicBezTo>
                    <a:pt x="16529" y="303941"/>
                    <a:pt x="0" y="264036"/>
                    <a:pt x="0" y="222427"/>
                  </a:cubicBezTo>
                  <a:lnTo>
                    <a:pt x="0" y="156886"/>
                  </a:lnTo>
                  <a:cubicBezTo>
                    <a:pt x="0" y="70240"/>
                    <a:pt x="70240" y="0"/>
                    <a:pt x="156886" y="0"/>
                  </a:cubicBezTo>
                  <a:close/>
                </a:path>
              </a:pathLst>
            </a:custGeom>
            <a:solidFill>
              <a:srgbClr val="A8C04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04872"/>
              <a:ext cx="650162" cy="1217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venir LT Std 1"/>
                </a:rPr>
                <a:t>Leadership &amp; Community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706009" y="6166114"/>
            <a:ext cx="2249598" cy="5073029"/>
            <a:chOff x="0" y="-408635"/>
            <a:chExt cx="541637" cy="122143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1637" cy="371787"/>
            </a:xfrm>
            <a:custGeom>
              <a:avLst/>
              <a:gdLst/>
              <a:ahLst/>
              <a:cxnLst/>
              <a:rect l="l" t="t" r="r" b="b"/>
              <a:pathLst>
                <a:path w="541637" h="371787">
                  <a:moveTo>
                    <a:pt x="175515" y="0"/>
                  </a:moveTo>
                  <a:lnTo>
                    <a:pt x="366122" y="0"/>
                  </a:lnTo>
                  <a:cubicBezTo>
                    <a:pt x="412672" y="0"/>
                    <a:pt x="457315" y="18492"/>
                    <a:pt x="490230" y="51407"/>
                  </a:cubicBezTo>
                  <a:cubicBezTo>
                    <a:pt x="523145" y="84323"/>
                    <a:pt x="541637" y="128965"/>
                    <a:pt x="541637" y="175515"/>
                  </a:cubicBezTo>
                  <a:lnTo>
                    <a:pt x="541637" y="196273"/>
                  </a:lnTo>
                  <a:cubicBezTo>
                    <a:pt x="541637" y="293207"/>
                    <a:pt x="463057" y="371787"/>
                    <a:pt x="366122" y="371787"/>
                  </a:cubicBezTo>
                  <a:lnTo>
                    <a:pt x="175515" y="371787"/>
                  </a:lnTo>
                  <a:cubicBezTo>
                    <a:pt x="128965" y="371787"/>
                    <a:pt x="84323" y="353296"/>
                    <a:pt x="51407" y="320380"/>
                  </a:cubicBezTo>
                  <a:cubicBezTo>
                    <a:pt x="18492" y="287465"/>
                    <a:pt x="0" y="242822"/>
                    <a:pt x="0" y="196273"/>
                  </a:cubicBezTo>
                  <a:lnTo>
                    <a:pt x="0" y="175515"/>
                  </a:lnTo>
                  <a:cubicBezTo>
                    <a:pt x="0" y="128965"/>
                    <a:pt x="18492" y="84323"/>
                    <a:pt x="51407" y="51407"/>
                  </a:cubicBezTo>
                  <a:cubicBezTo>
                    <a:pt x="84323" y="18492"/>
                    <a:pt x="128965" y="0"/>
                    <a:pt x="175515" y="0"/>
                  </a:cubicBezTo>
                  <a:close/>
                </a:path>
              </a:pathLst>
            </a:custGeom>
            <a:solidFill>
              <a:srgbClr val="A8C04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08635"/>
              <a:ext cx="529841" cy="1221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venir LT Std 1"/>
                </a:rPr>
                <a:t>Government  Policy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594765" y="5976803"/>
            <a:ext cx="2329168" cy="5299477"/>
            <a:chOff x="0" y="-463160"/>
            <a:chExt cx="560795" cy="127596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0795" cy="353901"/>
            </a:xfrm>
            <a:custGeom>
              <a:avLst/>
              <a:gdLst/>
              <a:ahLst/>
              <a:cxnLst/>
              <a:rect l="l" t="t" r="r" b="b"/>
              <a:pathLst>
                <a:path w="560795" h="353901">
                  <a:moveTo>
                    <a:pt x="169519" y="0"/>
                  </a:moveTo>
                  <a:lnTo>
                    <a:pt x="391276" y="0"/>
                  </a:lnTo>
                  <a:cubicBezTo>
                    <a:pt x="436235" y="0"/>
                    <a:pt x="479353" y="17860"/>
                    <a:pt x="511144" y="49651"/>
                  </a:cubicBezTo>
                  <a:cubicBezTo>
                    <a:pt x="542935" y="81442"/>
                    <a:pt x="560795" y="124560"/>
                    <a:pt x="560795" y="169519"/>
                  </a:cubicBezTo>
                  <a:lnTo>
                    <a:pt x="560795" y="184382"/>
                  </a:lnTo>
                  <a:cubicBezTo>
                    <a:pt x="560795" y="229341"/>
                    <a:pt x="542935" y="272459"/>
                    <a:pt x="511144" y="304250"/>
                  </a:cubicBezTo>
                  <a:cubicBezTo>
                    <a:pt x="479353" y="336041"/>
                    <a:pt x="436235" y="353901"/>
                    <a:pt x="391276" y="353901"/>
                  </a:cubicBezTo>
                  <a:lnTo>
                    <a:pt x="169519" y="353901"/>
                  </a:lnTo>
                  <a:cubicBezTo>
                    <a:pt x="124560" y="353901"/>
                    <a:pt x="81442" y="336041"/>
                    <a:pt x="49651" y="304250"/>
                  </a:cubicBezTo>
                  <a:cubicBezTo>
                    <a:pt x="17860" y="272459"/>
                    <a:pt x="0" y="229341"/>
                    <a:pt x="0" y="184382"/>
                  </a:cubicBezTo>
                  <a:lnTo>
                    <a:pt x="0" y="169519"/>
                  </a:lnTo>
                  <a:cubicBezTo>
                    <a:pt x="0" y="124560"/>
                    <a:pt x="17860" y="81442"/>
                    <a:pt x="49651" y="49651"/>
                  </a:cubicBezTo>
                  <a:cubicBezTo>
                    <a:pt x="81442" y="17860"/>
                    <a:pt x="124560" y="0"/>
                    <a:pt x="169519" y="0"/>
                  </a:cubicBezTo>
                  <a:close/>
                </a:path>
              </a:pathLst>
            </a:custGeom>
            <a:solidFill>
              <a:srgbClr val="A8C04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63160"/>
              <a:ext cx="527099" cy="1275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venir LT Std 1"/>
                </a:rPr>
                <a:t>Economics &amp; Business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3727992" y="494001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0"/>
                </a:lnTo>
                <a:lnTo>
                  <a:pt x="0" y="1510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680551" y="6598229"/>
            <a:ext cx="1728492" cy="67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venir LT Std 1"/>
              </a:rPr>
              <a:t>Mineral Discovery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34563" y="6598229"/>
            <a:ext cx="1969859" cy="67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venir LT Std 1"/>
              </a:rPr>
              <a:t>Mining &amp; Processing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325522" y="6560692"/>
            <a:ext cx="1940161" cy="67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venir LT Std 1"/>
              </a:rPr>
              <a:t>Extracting &amp; Refining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76277" y="6634519"/>
            <a:ext cx="1990872" cy="62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6"/>
              </a:lnSpc>
            </a:pPr>
            <a:r>
              <a:rPr lang="en-US" sz="1747">
                <a:solidFill>
                  <a:srgbClr val="FFFFFF"/>
                </a:solidFill>
                <a:latin typeface="Avenir LT Std 1"/>
              </a:rPr>
              <a:t>Product Manufacturing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952188" y="6560692"/>
            <a:ext cx="2191269" cy="67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venir LT Std 1"/>
              </a:rPr>
              <a:t>Integration &amp; Delivery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425681" y="6759799"/>
            <a:ext cx="996503" cy="35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Avenir LT Std 1"/>
              </a:rPr>
              <a:t>Recycling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80003" y="970433"/>
            <a:ext cx="7885680" cy="149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73"/>
              </a:lnSpc>
            </a:pPr>
            <a:r>
              <a:rPr lang="en-US" sz="8695">
                <a:solidFill>
                  <a:srgbClr val="FFFFFF"/>
                </a:solidFill>
                <a:latin typeface="Slivowitz"/>
              </a:rPr>
              <a:t>Value Proposition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45984" y="5578897"/>
            <a:ext cx="2943590" cy="2943590"/>
            <a:chOff x="0" y="0"/>
            <a:chExt cx="3924786" cy="39247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24808" cy="3924808"/>
            </a:xfrm>
            <a:custGeom>
              <a:avLst/>
              <a:gdLst/>
              <a:ahLst/>
              <a:cxnLst/>
              <a:rect l="l" t="t" r="r" b="b"/>
              <a:pathLst>
                <a:path w="3924808" h="3924808">
                  <a:moveTo>
                    <a:pt x="1590040" y="3139821"/>
                  </a:moveTo>
                  <a:cubicBezTo>
                    <a:pt x="2234057" y="3622929"/>
                    <a:pt x="3039237" y="3924808"/>
                    <a:pt x="3924808" y="3924808"/>
                  </a:cubicBezTo>
                  <a:cubicBezTo>
                    <a:pt x="3924808" y="2737358"/>
                    <a:pt x="3924808" y="2737358"/>
                    <a:pt x="3924808" y="2737358"/>
                  </a:cubicBezTo>
                  <a:cubicBezTo>
                    <a:pt x="2435352" y="2696972"/>
                    <a:pt x="1227709" y="1489456"/>
                    <a:pt x="12277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66089"/>
                    <a:pt x="362331" y="1851660"/>
                    <a:pt x="925830" y="2536063"/>
                  </a:cubicBezTo>
                  <a:cubicBezTo>
                    <a:pt x="704469" y="3381375"/>
                    <a:pt x="704469" y="3381375"/>
                    <a:pt x="704469" y="3381375"/>
                  </a:cubicBezTo>
                  <a:lnTo>
                    <a:pt x="1590040" y="3139821"/>
                  </a:lnTo>
                  <a:close/>
                </a:path>
              </a:pathLst>
            </a:custGeom>
            <a:solidFill>
              <a:srgbClr val="00A7E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933455" y="5591434"/>
            <a:ext cx="2943590" cy="2943590"/>
            <a:chOff x="0" y="0"/>
            <a:chExt cx="3924786" cy="3924786"/>
          </a:xfrm>
        </p:grpSpPr>
        <p:sp>
          <p:nvSpPr>
            <p:cNvPr id="5" name="Freeform 5"/>
            <p:cNvSpPr/>
            <p:nvPr/>
          </p:nvSpPr>
          <p:spPr>
            <a:xfrm>
              <a:off x="127" y="0"/>
              <a:ext cx="3924681" cy="3924681"/>
            </a:xfrm>
            <a:custGeom>
              <a:avLst/>
              <a:gdLst/>
              <a:ahLst/>
              <a:cxnLst/>
              <a:rect l="l" t="t" r="r" b="b"/>
              <a:pathLst>
                <a:path w="3924681" h="3924681">
                  <a:moveTo>
                    <a:pt x="3179953" y="3300857"/>
                  </a:moveTo>
                  <a:cubicBezTo>
                    <a:pt x="2978658" y="2536063"/>
                    <a:pt x="2978658" y="2536063"/>
                    <a:pt x="2978658" y="2536063"/>
                  </a:cubicBezTo>
                  <a:cubicBezTo>
                    <a:pt x="3562350" y="1851660"/>
                    <a:pt x="3924681" y="986282"/>
                    <a:pt x="3924681" y="0"/>
                  </a:cubicBezTo>
                  <a:cubicBezTo>
                    <a:pt x="2737231" y="0"/>
                    <a:pt x="2737231" y="0"/>
                    <a:pt x="2737231" y="0"/>
                  </a:cubicBezTo>
                  <a:cubicBezTo>
                    <a:pt x="2737231" y="1509522"/>
                    <a:pt x="1509522" y="2737231"/>
                    <a:pt x="0" y="2737231"/>
                  </a:cubicBezTo>
                  <a:cubicBezTo>
                    <a:pt x="0" y="3924681"/>
                    <a:pt x="0" y="3924681"/>
                    <a:pt x="0" y="3924681"/>
                  </a:cubicBezTo>
                  <a:cubicBezTo>
                    <a:pt x="905764" y="3924681"/>
                    <a:pt x="1730883" y="3602609"/>
                    <a:pt x="2395093" y="3099435"/>
                  </a:cubicBezTo>
                  <a:lnTo>
                    <a:pt x="3180080" y="3300730"/>
                  </a:lnTo>
                  <a:close/>
                </a:path>
              </a:pathLst>
            </a:custGeom>
            <a:solidFill>
              <a:srgbClr val="FEBE10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8945992" y="2603962"/>
            <a:ext cx="2943590" cy="2943589"/>
            <a:chOff x="0" y="0"/>
            <a:chExt cx="3924786" cy="3924786"/>
          </a:xfrm>
        </p:grpSpPr>
        <p:sp>
          <p:nvSpPr>
            <p:cNvPr id="7" name="Freeform 7"/>
            <p:cNvSpPr/>
            <p:nvPr/>
          </p:nvSpPr>
          <p:spPr>
            <a:xfrm>
              <a:off x="127" y="0"/>
              <a:ext cx="3924681" cy="3924681"/>
            </a:xfrm>
            <a:custGeom>
              <a:avLst/>
              <a:gdLst/>
              <a:ahLst/>
              <a:cxnLst/>
              <a:rect l="l" t="t" r="r" b="b"/>
              <a:pathLst>
                <a:path w="3924681" h="3924681">
                  <a:moveTo>
                    <a:pt x="3179953" y="3300857"/>
                  </a:moveTo>
                  <a:cubicBezTo>
                    <a:pt x="2978658" y="2536063"/>
                    <a:pt x="2978658" y="2536063"/>
                    <a:pt x="2978658" y="2536063"/>
                  </a:cubicBezTo>
                  <a:cubicBezTo>
                    <a:pt x="3562350" y="1851660"/>
                    <a:pt x="3924681" y="986282"/>
                    <a:pt x="3924681" y="0"/>
                  </a:cubicBezTo>
                  <a:cubicBezTo>
                    <a:pt x="2737231" y="0"/>
                    <a:pt x="2737231" y="0"/>
                    <a:pt x="2737231" y="0"/>
                  </a:cubicBezTo>
                  <a:cubicBezTo>
                    <a:pt x="2737231" y="1509522"/>
                    <a:pt x="1509522" y="2737231"/>
                    <a:pt x="0" y="2737231"/>
                  </a:cubicBezTo>
                  <a:cubicBezTo>
                    <a:pt x="0" y="3924681"/>
                    <a:pt x="0" y="3924681"/>
                    <a:pt x="0" y="3924681"/>
                  </a:cubicBezTo>
                  <a:cubicBezTo>
                    <a:pt x="905764" y="3924681"/>
                    <a:pt x="1730883" y="3602609"/>
                    <a:pt x="2395093" y="3099435"/>
                  </a:cubicBezTo>
                  <a:lnTo>
                    <a:pt x="3180080" y="3300730"/>
                  </a:lnTo>
                  <a:close/>
                </a:path>
              </a:pathLst>
            </a:custGeom>
            <a:solidFill>
              <a:srgbClr val="00AE8E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5945984" y="2594437"/>
            <a:ext cx="2943590" cy="2943590"/>
            <a:chOff x="0" y="0"/>
            <a:chExt cx="3924786" cy="39247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4808" cy="3924808"/>
            </a:xfrm>
            <a:custGeom>
              <a:avLst/>
              <a:gdLst/>
              <a:ahLst/>
              <a:cxnLst/>
              <a:rect l="l" t="t" r="r" b="b"/>
              <a:pathLst>
                <a:path w="3924808" h="3924808">
                  <a:moveTo>
                    <a:pt x="1590040" y="3139821"/>
                  </a:moveTo>
                  <a:cubicBezTo>
                    <a:pt x="2234057" y="3622929"/>
                    <a:pt x="3039237" y="3924808"/>
                    <a:pt x="3924808" y="3924808"/>
                  </a:cubicBezTo>
                  <a:cubicBezTo>
                    <a:pt x="3924808" y="2737358"/>
                    <a:pt x="3924808" y="2737358"/>
                    <a:pt x="3924808" y="2737358"/>
                  </a:cubicBezTo>
                  <a:cubicBezTo>
                    <a:pt x="2435352" y="2696972"/>
                    <a:pt x="1227709" y="1489456"/>
                    <a:pt x="12277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66089"/>
                    <a:pt x="362331" y="1851660"/>
                    <a:pt x="925830" y="2536063"/>
                  </a:cubicBezTo>
                  <a:cubicBezTo>
                    <a:pt x="704469" y="3381375"/>
                    <a:pt x="704469" y="3381375"/>
                    <a:pt x="704469" y="3381375"/>
                  </a:cubicBezTo>
                  <a:lnTo>
                    <a:pt x="1590040" y="3139821"/>
                  </a:lnTo>
                  <a:close/>
                </a:path>
              </a:pathLst>
            </a:custGeom>
            <a:solidFill>
              <a:srgbClr val="F15B6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608281" y="3404928"/>
            <a:ext cx="107584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67">
                <a:solidFill>
                  <a:srgbClr val="FFFFFF"/>
                </a:solidFill>
                <a:latin typeface="Avenir LT Std 1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70376" y="6994121"/>
            <a:ext cx="107584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67">
                <a:solidFill>
                  <a:srgbClr val="FFFFFF"/>
                </a:solidFill>
                <a:latin typeface="Avenir LT Std 1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73280" y="3428922"/>
            <a:ext cx="107584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67">
                <a:solidFill>
                  <a:srgbClr val="FFFFFF"/>
                </a:solidFill>
                <a:latin typeface="Avenir LT Std 1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16130" y="7078398"/>
            <a:ext cx="107584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67">
                <a:solidFill>
                  <a:srgbClr val="FFFFFF"/>
                </a:solidFill>
                <a:latin typeface="Avenir LT Std 1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610" y="1993474"/>
            <a:ext cx="5714360" cy="354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F15B6A"/>
                </a:solidFill>
                <a:latin typeface="Avenir LT Std 1"/>
              </a:rPr>
              <a:t>Program 1: Decarbonization Minerals  Discovery &amp; Extractive Technologies</a:t>
            </a:r>
          </a:p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Avenir LT Std 1"/>
              </a:rPr>
              <a:t>Explore technology and processes that improve the efficiency of mining resources and the processing to refined products used in decarbonization, including environment, water optimization; Operations skills training and development; Talent and capability building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45921" y="2413693"/>
            <a:ext cx="6305695" cy="198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AE8E"/>
                </a:solidFill>
                <a:latin typeface="Avenir LT Std 1"/>
              </a:rPr>
              <a:t>Program 2: Decarbonizing the Mine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Avenir LT Std 1"/>
              </a:rPr>
              <a:t>R&amp;D + Innovation to step change mining operations to meet operating companies’ decarbonization targets Operational decarbonization efficiency drives.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6964967"/>
            <a:ext cx="6221283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00A7E2"/>
                </a:solidFill>
                <a:latin typeface="Avenir LT Std 1"/>
              </a:rPr>
              <a:t>Program 4: Leadership, Policy &amp; Economics</a:t>
            </a:r>
          </a:p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Avenir LT Std 1"/>
              </a:rPr>
              <a:t>Develop industry and agency leadership to address a coordinated Pan-African approach to minerals and decarbonization policy, economics and industry development and leadership approaches to address Environment, Society, Community and Governance (ESG)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22376" y="7313208"/>
            <a:ext cx="6162742" cy="237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EBE10"/>
                </a:solidFill>
                <a:latin typeface="Avenir LT Std 1"/>
              </a:rPr>
              <a:t>Program 3: Supply Chain Development &amp; Integration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Avenir LT Std 1"/>
              </a:rPr>
              <a:t>Explore supply chain optimization, including decarbonized transport routes, regional business development, and Pan-African infrastructure optimization, battery pre-cursor manufacturing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332487" y="3807167"/>
            <a:ext cx="3171766" cy="3645851"/>
          </a:xfrm>
          <a:custGeom>
            <a:avLst/>
            <a:gdLst/>
            <a:ahLst/>
            <a:cxnLst/>
            <a:rect l="l" t="t" r="r" b="b"/>
            <a:pathLst>
              <a:path w="3171766" h="3645851">
                <a:moveTo>
                  <a:pt x="0" y="0"/>
                </a:moveTo>
                <a:lnTo>
                  <a:pt x="3171766" y="0"/>
                </a:lnTo>
                <a:lnTo>
                  <a:pt x="3171766" y="3645851"/>
                </a:lnTo>
                <a:lnTo>
                  <a:pt x="0" y="364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819923" y="5718084"/>
            <a:ext cx="252108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F15B6A"/>
                </a:solidFill>
                <a:latin typeface="Avenir LT Std 1"/>
              </a:rPr>
              <a:t>P-ADI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6017" y="363480"/>
            <a:ext cx="17009101" cy="101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3"/>
              </a:lnSpc>
              <a:spcBef>
                <a:spcPct val="0"/>
              </a:spcBef>
            </a:pPr>
            <a:r>
              <a:rPr lang="en-US" sz="6002">
                <a:solidFill>
                  <a:srgbClr val="FFFFFF"/>
                </a:solidFill>
                <a:latin typeface="Avenir LT Std 1"/>
              </a:rPr>
              <a:t>Pan-African Decarbonization Institute (P-ADI)​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88009" y="7106821"/>
            <a:ext cx="5880910" cy="1447286"/>
          </a:xfrm>
          <a:custGeom>
            <a:avLst/>
            <a:gdLst/>
            <a:ahLst/>
            <a:cxnLst/>
            <a:rect l="l" t="t" r="r" b="b"/>
            <a:pathLst>
              <a:path w="5880910" h="1447286">
                <a:moveTo>
                  <a:pt x="0" y="0"/>
                </a:moveTo>
                <a:lnTo>
                  <a:pt x="5880910" y="0"/>
                </a:lnTo>
                <a:lnTo>
                  <a:pt x="5880910" y="1447286"/>
                </a:lnTo>
                <a:lnTo>
                  <a:pt x="0" y="144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298" t="-333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8145" y="8364484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1"/>
                </a:lnTo>
                <a:lnTo>
                  <a:pt x="0" y="151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4673" y="8995704"/>
            <a:ext cx="11691127" cy="547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1"/>
              </a:lnSpc>
            </a:pPr>
            <a:r>
              <a:rPr lang="en-US" sz="3201">
                <a:solidFill>
                  <a:srgbClr val="00AE8E"/>
                </a:solidFill>
                <a:latin typeface="Avenir LT Std 2"/>
              </a:rPr>
              <a:t>Focus on delivering highest return on investment to sponsors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13520" y="1085850"/>
            <a:ext cx="46058" cy="46058"/>
            <a:chOff x="0" y="0"/>
            <a:chExt cx="61410" cy="614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8" cy="61468"/>
            </a:xfrm>
            <a:custGeom>
              <a:avLst/>
              <a:gdLst/>
              <a:ahLst/>
              <a:cxnLst/>
              <a:rect l="l" t="t" r="r" b="b"/>
              <a:pathLst>
                <a:path w="61468" h="61468">
                  <a:moveTo>
                    <a:pt x="0" y="30734"/>
                  </a:moveTo>
                  <a:cubicBezTo>
                    <a:pt x="0" y="13716"/>
                    <a:pt x="13716" y="0"/>
                    <a:pt x="30734" y="0"/>
                  </a:cubicBezTo>
                  <a:cubicBezTo>
                    <a:pt x="47752" y="0"/>
                    <a:pt x="61468" y="13716"/>
                    <a:pt x="61468" y="30734"/>
                  </a:cubicBezTo>
                  <a:cubicBezTo>
                    <a:pt x="61468" y="47752"/>
                    <a:pt x="47625" y="61468"/>
                    <a:pt x="30734" y="61468"/>
                  </a:cubicBezTo>
                  <a:cubicBezTo>
                    <a:pt x="13843" y="61468"/>
                    <a:pt x="0" y="47625"/>
                    <a:pt x="0" y="30734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74329" y="1244986"/>
            <a:ext cx="46058" cy="46058"/>
            <a:chOff x="0" y="0"/>
            <a:chExt cx="61410" cy="614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468" cy="61468"/>
            </a:xfrm>
            <a:custGeom>
              <a:avLst/>
              <a:gdLst/>
              <a:ahLst/>
              <a:cxnLst/>
              <a:rect l="l" t="t" r="r" b="b"/>
              <a:pathLst>
                <a:path w="61468" h="61468">
                  <a:moveTo>
                    <a:pt x="0" y="30734"/>
                  </a:moveTo>
                  <a:cubicBezTo>
                    <a:pt x="0" y="13716"/>
                    <a:pt x="13716" y="0"/>
                    <a:pt x="30734" y="0"/>
                  </a:cubicBezTo>
                  <a:cubicBezTo>
                    <a:pt x="47752" y="0"/>
                    <a:pt x="61468" y="13716"/>
                    <a:pt x="61468" y="30734"/>
                  </a:cubicBezTo>
                  <a:cubicBezTo>
                    <a:pt x="61468" y="47752"/>
                    <a:pt x="47625" y="61468"/>
                    <a:pt x="30734" y="61468"/>
                  </a:cubicBezTo>
                  <a:cubicBezTo>
                    <a:pt x="13843" y="61468"/>
                    <a:pt x="0" y="47625"/>
                    <a:pt x="0" y="30734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665489" y="1338846"/>
            <a:ext cx="46058" cy="46058"/>
            <a:chOff x="0" y="0"/>
            <a:chExt cx="61410" cy="61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468" cy="61468"/>
            </a:xfrm>
            <a:custGeom>
              <a:avLst/>
              <a:gdLst/>
              <a:ahLst/>
              <a:cxnLst/>
              <a:rect l="l" t="t" r="r" b="b"/>
              <a:pathLst>
                <a:path w="61468" h="61468">
                  <a:moveTo>
                    <a:pt x="0" y="30734"/>
                  </a:moveTo>
                  <a:cubicBezTo>
                    <a:pt x="0" y="13716"/>
                    <a:pt x="13716" y="0"/>
                    <a:pt x="30734" y="0"/>
                  </a:cubicBezTo>
                  <a:cubicBezTo>
                    <a:pt x="47752" y="0"/>
                    <a:pt x="61468" y="13716"/>
                    <a:pt x="61468" y="30734"/>
                  </a:cubicBezTo>
                  <a:cubicBezTo>
                    <a:pt x="61468" y="47752"/>
                    <a:pt x="47625" y="61468"/>
                    <a:pt x="30734" y="61468"/>
                  </a:cubicBezTo>
                  <a:cubicBezTo>
                    <a:pt x="13843" y="61468"/>
                    <a:pt x="0" y="47625"/>
                    <a:pt x="0" y="30734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069382" y="1243566"/>
            <a:ext cx="81595" cy="81596"/>
            <a:chOff x="0" y="0"/>
            <a:chExt cx="108794" cy="1087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839" cy="108839"/>
            </a:xfrm>
            <a:custGeom>
              <a:avLst/>
              <a:gdLst/>
              <a:ahLst/>
              <a:cxnLst/>
              <a:rect l="l" t="t" r="r" b="b"/>
              <a:pathLst>
                <a:path w="108839" h="108839">
                  <a:moveTo>
                    <a:pt x="0" y="54356"/>
                  </a:moveTo>
                  <a:cubicBezTo>
                    <a:pt x="0" y="24384"/>
                    <a:pt x="24384" y="0"/>
                    <a:pt x="54356" y="0"/>
                  </a:cubicBezTo>
                  <a:cubicBezTo>
                    <a:pt x="84328" y="0"/>
                    <a:pt x="108839" y="24384"/>
                    <a:pt x="108839" y="54356"/>
                  </a:cubicBezTo>
                  <a:cubicBezTo>
                    <a:pt x="108839" y="84328"/>
                    <a:pt x="84455" y="108839"/>
                    <a:pt x="54356" y="108839"/>
                  </a:cubicBezTo>
                  <a:cubicBezTo>
                    <a:pt x="24257" y="108839"/>
                    <a:pt x="0" y="84455"/>
                    <a:pt x="0" y="54356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741146" y="9266660"/>
            <a:ext cx="2517469" cy="503494"/>
          </a:xfrm>
          <a:custGeom>
            <a:avLst/>
            <a:gdLst/>
            <a:ahLst/>
            <a:cxnLst/>
            <a:rect l="l" t="t" r="r" b="b"/>
            <a:pathLst>
              <a:path w="2517469" h="503494">
                <a:moveTo>
                  <a:pt x="0" y="0"/>
                </a:moveTo>
                <a:lnTo>
                  <a:pt x="2517470" y="0"/>
                </a:lnTo>
                <a:lnTo>
                  <a:pt x="2517470" y="503494"/>
                </a:lnTo>
                <a:lnTo>
                  <a:pt x="0" y="503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1146" y="8051679"/>
            <a:ext cx="2709176" cy="1006988"/>
          </a:xfrm>
          <a:custGeom>
            <a:avLst/>
            <a:gdLst/>
            <a:ahLst/>
            <a:cxnLst/>
            <a:rect l="l" t="t" r="r" b="b"/>
            <a:pathLst>
              <a:path w="2709176" h="1006988">
                <a:moveTo>
                  <a:pt x="0" y="0"/>
                </a:moveTo>
                <a:lnTo>
                  <a:pt x="2709177" y="0"/>
                </a:lnTo>
                <a:lnTo>
                  <a:pt x="2709177" y="1006988"/>
                </a:lnTo>
                <a:lnTo>
                  <a:pt x="0" y="1006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227937" y="1506877"/>
            <a:ext cx="8780158" cy="8780123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4937" r="-34874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495012" y="3137252"/>
            <a:ext cx="618507" cy="618507"/>
          </a:xfrm>
          <a:custGeom>
            <a:avLst/>
            <a:gdLst/>
            <a:ahLst/>
            <a:cxnLst/>
            <a:rect l="l" t="t" r="r" b="b"/>
            <a:pathLst>
              <a:path w="618507" h="618507">
                <a:moveTo>
                  <a:pt x="0" y="0"/>
                </a:moveTo>
                <a:lnTo>
                  <a:pt x="618508" y="0"/>
                </a:lnTo>
                <a:lnTo>
                  <a:pt x="618508" y="618508"/>
                </a:lnTo>
                <a:lnTo>
                  <a:pt x="0" y="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95012" y="4720899"/>
            <a:ext cx="618507" cy="618507"/>
          </a:xfrm>
          <a:custGeom>
            <a:avLst/>
            <a:gdLst/>
            <a:ahLst/>
            <a:cxnLst/>
            <a:rect l="l" t="t" r="r" b="b"/>
            <a:pathLst>
              <a:path w="618507" h="618507">
                <a:moveTo>
                  <a:pt x="0" y="0"/>
                </a:moveTo>
                <a:lnTo>
                  <a:pt x="618508" y="0"/>
                </a:lnTo>
                <a:lnTo>
                  <a:pt x="618508" y="618507"/>
                </a:lnTo>
                <a:lnTo>
                  <a:pt x="0" y="6185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95012" y="6197883"/>
            <a:ext cx="618507" cy="618507"/>
          </a:xfrm>
          <a:custGeom>
            <a:avLst/>
            <a:gdLst/>
            <a:ahLst/>
            <a:cxnLst/>
            <a:rect l="l" t="t" r="r" b="b"/>
            <a:pathLst>
              <a:path w="618507" h="618507">
                <a:moveTo>
                  <a:pt x="0" y="0"/>
                </a:moveTo>
                <a:lnTo>
                  <a:pt x="618508" y="0"/>
                </a:lnTo>
                <a:lnTo>
                  <a:pt x="618508" y="618507"/>
                </a:lnTo>
                <a:lnTo>
                  <a:pt x="0" y="6185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50884">
            <a:off x="9092711" y="5719850"/>
            <a:ext cx="9119577" cy="2462286"/>
          </a:xfrm>
          <a:custGeom>
            <a:avLst/>
            <a:gdLst/>
            <a:ahLst/>
            <a:cxnLst/>
            <a:rect l="l" t="t" r="r" b="b"/>
            <a:pathLst>
              <a:path w="9119577" h="2462286">
                <a:moveTo>
                  <a:pt x="0" y="0"/>
                </a:moveTo>
                <a:lnTo>
                  <a:pt x="9119577" y="0"/>
                </a:lnTo>
                <a:lnTo>
                  <a:pt x="9119577" y="2462286"/>
                </a:lnTo>
                <a:lnTo>
                  <a:pt x="0" y="24622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608342" y="8241074"/>
            <a:ext cx="7029051" cy="152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venir LT Std 1"/>
              </a:rPr>
              <a:t>Developing a pilot program for Glencore Copper operational excellence team, using their Chilean Operation as a testing facility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4985" y="601962"/>
            <a:ext cx="12317847" cy="1245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spc="-163">
                <a:solidFill>
                  <a:srgbClr val="FFFFFF"/>
                </a:solidFill>
                <a:latin typeface="Avenir LT Std 1"/>
              </a:rPr>
              <a:t>Seeking to partner with mining companies to develop</a:t>
            </a:r>
          </a:p>
          <a:p>
            <a:pPr algn="l">
              <a:lnSpc>
                <a:spcPts val="4536"/>
              </a:lnSpc>
            </a:pPr>
            <a:r>
              <a:rPr lang="en-US" sz="4200" spc="-167">
                <a:solidFill>
                  <a:srgbClr val="00A7E2"/>
                </a:solidFill>
                <a:latin typeface="Avenir LT Std 1"/>
              </a:rPr>
              <a:t>an applied innovation platform &amp; innovation testbed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79623" y="3051527"/>
            <a:ext cx="7861788" cy="81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15B6A"/>
                </a:solidFill>
                <a:latin typeface="Avenir LT Std 1"/>
              </a:rPr>
              <a:t>Create an engine for technical innovation while future-proofing the infrastructure that will be built out over the next decade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02652" y="4581842"/>
            <a:ext cx="8148456" cy="81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EBE10"/>
                </a:solidFill>
                <a:latin typeface="Avenir LT Std 1"/>
              </a:rPr>
              <a:t>Mobilize advanced technology companies to co-develop solutions and collaborate around place-based pilot projects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00475" y="6112158"/>
            <a:ext cx="7792378" cy="159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A8C046"/>
                </a:solidFill>
                <a:latin typeface="Avenir LT Std 1"/>
              </a:rPr>
              <a:t>Position Mining companies’s physical footprint / strategic infrastructure as a critical applied R&amp;D and innovation asset for the mining industry and drive advanced technology development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838" b="-4634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74519" y="164550"/>
            <a:ext cx="13274670" cy="263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90"/>
              </a:lnSpc>
            </a:pPr>
            <a:r>
              <a:rPr lang="en-US" sz="8350">
                <a:solidFill>
                  <a:srgbClr val="052460"/>
                </a:solidFill>
                <a:latin typeface="Slivowitz"/>
              </a:rPr>
              <a:t>Exploration Managers Conference </a:t>
            </a:r>
          </a:p>
          <a:p>
            <a:pPr>
              <a:lnSpc>
                <a:spcPts val="9297"/>
              </a:lnSpc>
            </a:pPr>
            <a:r>
              <a:rPr lang="en-US" sz="6641">
                <a:solidFill>
                  <a:srgbClr val="052460"/>
                </a:solidFill>
                <a:latin typeface="Slivowitz"/>
              </a:rPr>
              <a:t>London 2023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700241" y="4460677"/>
            <a:ext cx="12116894" cy="1211689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7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911853" y="4748452"/>
            <a:ext cx="11310996" cy="1131099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24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90196" y="7238785"/>
            <a:ext cx="5433256" cy="2019515"/>
          </a:xfrm>
          <a:custGeom>
            <a:avLst/>
            <a:gdLst/>
            <a:ahLst/>
            <a:cxnLst/>
            <a:rect l="l" t="t" r="r" b="b"/>
            <a:pathLst>
              <a:path w="5433256" h="2019515">
                <a:moveTo>
                  <a:pt x="0" y="0"/>
                </a:moveTo>
                <a:lnTo>
                  <a:pt x="5433256" y="0"/>
                </a:lnTo>
                <a:lnTo>
                  <a:pt x="5433256" y="2019515"/>
                </a:lnTo>
                <a:lnTo>
                  <a:pt x="0" y="2019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9081" y="2277051"/>
            <a:ext cx="12249838" cy="6277056"/>
          </a:xfrm>
          <a:custGeom>
            <a:avLst/>
            <a:gdLst/>
            <a:ahLst/>
            <a:cxnLst/>
            <a:rect l="l" t="t" r="r" b="b"/>
            <a:pathLst>
              <a:path w="12249838" h="6277056">
                <a:moveTo>
                  <a:pt x="0" y="0"/>
                </a:moveTo>
                <a:lnTo>
                  <a:pt x="12249838" y="0"/>
                </a:lnTo>
                <a:lnTo>
                  <a:pt x="12249838" y="6277056"/>
                </a:lnTo>
                <a:lnTo>
                  <a:pt x="0" y="6277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8145" y="8364484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1"/>
                </a:lnTo>
                <a:lnTo>
                  <a:pt x="0" y="151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6439" y="372979"/>
            <a:ext cx="6494703" cy="190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42"/>
              </a:lnSpc>
            </a:pPr>
            <a:r>
              <a:rPr lang="en-US" sz="11101">
                <a:solidFill>
                  <a:srgbClr val="FFFFFF"/>
                </a:solidFill>
                <a:latin typeface="Slivowitz"/>
              </a:rPr>
              <a:t>Core Strategy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5020"/>
            <a:ext cx="18288000" cy="8985513"/>
          </a:xfrm>
          <a:custGeom>
            <a:avLst/>
            <a:gdLst/>
            <a:ahLst/>
            <a:cxnLst/>
            <a:rect l="l" t="t" r="r" b="b"/>
            <a:pathLst>
              <a:path w="18288000" h="8985513">
                <a:moveTo>
                  <a:pt x="0" y="0"/>
                </a:moveTo>
                <a:lnTo>
                  <a:pt x="18288000" y="0"/>
                </a:lnTo>
                <a:lnTo>
                  <a:pt x="18288000" y="8985513"/>
                </a:lnTo>
                <a:lnTo>
                  <a:pt x="0" y="898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35025" y="2095500"/>
            <a:ext cx="8417950" cy="1125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ctr">
              <a:lnSpc>
                <a:spcPts val="15137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FF"/>
                </a:solidFill>
                <a:latin typeface="+mj-lt"/>
                <a:ea typeface="Segoe UI Symbol" panose="020B0502040204020203" pitchFamily="34" charset="0"/>
              </a:rPr>
              <a:t>Participate! </a:t>
            </a:r>
          </a:p>
          <a:p>
            <a:pPr marL="457200" indent="-457200" algn="ctr">
              <a:lnSpc>
                <a:spcPts val="15137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FF"/>
                </a:solidFill>
                <a:latin typeface="+mj-lt"/>
                <a:ea typeface="Segoe UI Symbol" panose="020B0502040204020203" pitchFamily="34" charset="0"/>
              </a:rPr>
              <a:t>Disagreeing is OK – but respectfully</a:t>
            </a:r>
          </a:p>
          <a:p>
            <a:pPr marL="457200" indent="-457200" algn="ctr">
              <a:lnSpc>
                <a:spcPts val="15137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FF"/>
                </a:solidFill>
                <a:latin typeface="+mj-lt"/>
                <a:ea typeface="Segoe UI Symbol" panose="020B0502040204020203" pitchFamily="34" charset="0"/>
              </a:rPr>
              <a:t>If we don’t talk about it we won’t solve it</a:t>
            </a:r>
          </a:p>
          <a:p>
            <a:pPr marL="457200" indent="-457200" algn="ctr">
              <a:lnSpc>
                <a:spcPts val="15137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FF"/>
                </a:solidFill>
                <a:latin typeface="+mj-lt"/>
                <a:ea typeface="Segoe UI Symbol" panose="020B0502040204020203" pitchFamily="34" charset="0"/>
              </a:rPr>
              <a:t>Let’s confer</a:t>
            </a:r>
          </a:p>
          <a:p>
            <a:pPr marL="457200" indent="-457200" algn="ctr">
              <a:lnSpc>
                <a:spcPts val="15137"/>
              </a:lnSpc>
              <a:buFont typeface="Arial" panose="020B0604020202020204" pitchFamily="34" charset="0"/>
              <a:buChar char="•"/>
            </a:pPr>
            <a:endParaRPr lang="en-US" sz="3200">
              <a:solidFill>
                <a:srgbClr val="FFFFFF"/>
              </a:solidFill>
              <a:latin typeface="+mj-lt"/>
              <a:ea typeface="Segoe UI Symbol" panose="020B0502040204020203" pitchFamily="34" charset="0"/>
            </a:endParaRPr>
          </a:p>
          <a:p>
            <a:pPr marL="457200" indent="-457200" algn="ctr">
              <a:lnSpc>
                <a:spcPts val="15137"/>
              </a:lnSpc>
              <a:buFont typeface="Arial" panose="020B0604020202020204" pitchFamily="34" charset="0"/>
              <a:buChar char="•"/>
            </a:pPr>
            <a:endParaRPr lang="en-US" sz="3200">
              <a:solidFill>
                <a:srgbClr val="FFFFFF"/>
              </a:solidFill>
              <a:latin typeface="Slivowitz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601D3-89F3-9590-C4E9-97BD6EBAE78A}"/>
              </a:ext>
            </a:extLst>
          </p:cNvPr>
          <p:cNvSpPr txBox="1"/>
          <p:nvPr/>
        </p:nvSpPr>
        <p:spPr>
          <a:xfrm>
            <a:off x="1524000" y="723900"/>
            <a:ext cx="8417950" cy="185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37"/>
              </a:lnSpc>
            </a:pPr>
            <a:r>
              <a:rPr lang="en-US" sz="10812">
                <a:solidFill>
                  <a:srgbClr val="FFFFFF"/>
                </a:solidFill>
                <a:latin typeface="Slivowitz"/>
              </a:rPr>
              <a:t>Values &amp; Conduct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8263" y="2500432"/>
            <a:ext cx="14179698" cy="7264739"/>
            <a:chOff x="0" y="0"/>
            <a:chExt cx="18906264" cy="9686319"/>
          </a:xfrm>
        </p:grpSpPr>
        <p:grpSp>
          <p:nvGrpSpPr>
            <p:cNvPr id="3" name="Group 3"/>
            <p:cNvGrpSpPr/>
            <p:nvPr/>
          </p:nvGrpSpPr>
          <p:grpSpPr>
            <a:xfrm>
              <a:off x="12922657" y="6215246"/>
              <a:ext cx="5983608" cy="3471073"/>
              <a:chOff x="0" y="0"/>
              <a:chExt cx="1349675" cy="78294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49675" cy="782942"/>
              </a:xfrm>
              <a:custGeom>
                <a:avLst/>
                <a:gdLst/>
                <a:ahLst/>
                <a:cxnLst/>
                <a:rect l="l" t="t" r="r" b="b"/>
                <a:pathLst>
                  <a:path w="1349675" h="782942">
                    <a:moveTo>
                      <a:pt x="0" y="0"/>
                    </a:moveTo>
                    <a:lnTo>
                      <a:pt x="1349675" y="0"/>
                    </a:lnTo>
                    <a:lnTo>
                      <a:pt x="1349675" y="782942"/>
                    </a:lnTo>
                    <a:lnTo>
                      <a:pt x="0" y="782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812800" cy="8890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0" y="0"/>
              <a:ext cx="13035568" cy="9686319"/>
            </a:xfrm>
            <a:custGeom>
              <a:avLst/>
              <a:gdLst/>
              <a:ahLst/>
              <a:cxnLst/>
              <a:rect l="l" t="t" r="r" b="b"/>
              <a:pathLst>
                <a:path w="13035568" h="9686319">
                  <a:moveTo>
                    <a:pt x="0" y="0"/>
                  </a:moveTo>
                  <a:lnTo>
                    <a:pt x="13035568" y="0"/>
                  </a:lnTo>
                  <a:lnTo>
                    <a:pt x="13035568" y="9686319"/>
                  </a:lnTo>
                  <a:lnTo>
                    <a:pt x="0" y="9686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919376" y="-3412764"/>
            <a:ext cx="14152765" cy="1415276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7E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73147" y="-2105171"/>
            <a:ext cx="12845223" cy="1284517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468263" y="821558"/>
            <a:ext cx="3188674" cy="1185215"/>
          </a:xfrm>
          <a:custGeom>
            <a:avLst/>
            <a:gdLst/>
            <a:ahLst/>
            <a:cxnLst/>
            <a:rect l="l" t="t" r="r" b="b"/>
            <a:pathLst>
              <a:path w="3188674" h="1185215">
                <a:moveTo>
                  <a:pt x="0" y="0"/>
                </a:moveTo>
                <a:lnTo>
                  <a:pt x="3188674" y="0"/>
                </a:lnTo>
                <a:lnTo>
                  <a:pt x="3188674" y="1185214"/>
                </a:lnTo>
                <a:lnTo>
                  <a:pt x="0" y="1185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9081" y="4994981"/>
            <a:ext cx="12249838" cy="1015018"/>
          </a:xfrm>
          <a:custGeom>
            <a:avLst/>
            <a:gdLst/>
            <a:ahLst/>
            <a:cxnLst/>
            <a:rect l="l" t="t" r="r" b="b"/>
            <a:pathLst>
              <a:path w="12249838" h="1015018">
                <a:moveTo>
                  <a:pt x="0" y="0"/>
                </a:moveTo>
                <a:lnTo>
                  <a:pt x="12249838" y="0"/>
                </a:lnTo>
                <a:lnTo>
                  <a:pt x="12249838" y="1015018"/>
                </a:lnTo>
                <a:lnTo>
                  <a:pt x="0" y="1015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7771" b="-2506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8145" y="8364484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1"/>
                </a:lnTo>
                <a:lnTo>
                  <a:pt x="0" y="151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4671" y="349237"/>
            <a:ext cx="13352590" cy="1927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42"/>
              </a:lnSpc>
            </a:pPr>
            <a:r>
              <a:rPr lang="en-US" sz="11101">
                <a:solidFill>
                  <a:srgbClr val="FFFFFF"/>
                </a:solidFill>
                <a:latin typeface="Slivowitz"/>
              </a:rPr>
              <a:t>Governance Platform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91879" y="2895697"/>
            <a:ext cx="13704243" cy="60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201">
                <a:solidFill>
                  <a:srgbClr val="FFFFFF"/>
                </a:solidFill>
                <a:latin typeface="Avenir LT Std 2"/>
              </a:rPr>
              <a:t>Trusted platform to manage collaborative sponsorship across jurisdictions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3851" y="8677304"/>
            <a:ext cx="8266063" cy="58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1"/>
              </a:lnSpc>
            </a:pPr>
            <a:r>
              <a:rPr lang="en-US" sz="3001">
                <a:solidFill>
                  <a:srgbClr val="00A7E2"/>
                </a:solidFill>
                <a:latin typeface="Avenir LT Std 2"/>
              </a:rPr>
              <a:t>Transparent, Independent, Consistent, Audited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86882" y="3653437"/>
            <a:ext cx="8071918" cy="547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201">
                <a:solidFill>
                  <a:srgbClr val="FFFFFF"/>
                </a:solidFill>
                <a:latin typeface="Avenir LT Std 2"/>
              </a:rPr>
              <a:t>Delivery to scope on budget and on time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9081" y="2277051"/>
            <a:ext cx="5863218" cy="1641892"/>
          </a:xfrm>
          <a:custGeom>
            <a:avLst/>
            <a:gdLst/>
            <a:ahLst/>
            <a:cxnLst/>
            <a:rect l="l" t="t" r="r" b="b"/>
            <a:pathLst>
              <a:path w="5863218" h="1641892">
                <a:moveTo>
                  <a:pt x="0" y="0"/>
                </a:moveTo>
                <a:lnTo>
                  <a:pt x="5863219" y="0"/>
                </a:lnTo>
                <a:lnTo>
                  <a:pt x="5863219" y="1641892"/>
                </a:lnTo>
                <a:lnTo>
                  <a:pt x="0" y="1641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8926" b="-2823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8145" y="8364484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1"/>
                </a:lnTo>
                <a:lnTo>
                  <a:pt x="0" y="151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7659" y="231447"/>
            <a:ext cx="8327582" cy="190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42"/>
              </a:lnSpc>
            </a:pPr>
            <a:r>
              <a:rPr lang="en-US" sz="11101">
                <a:solidFill>
                  <a:srgbClr val="FFFFFF"/>
                </a:solidFill>
                <a:latin typeface="Slivowitz"/>
              </a:rPr>
              <a:t>Global Alliances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66270" y="3977034"/>
            <a:ext cx="12118306" cy="1166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1"/>
              </a:lnSpc>
            </a:pPr>
            <a:r>
              <a:rPr lang="en-US" sz="3201">
                <a:solidFill>
                  <a:srgbClr val="FFFFFF"/>
                </a:solidFill>
                <a:latin typeface="Avenir LT Std 2"/>
              </a:rPr>
              <a:t>Building trusting and trusted relationships across the ecosystem to accelerate pathways for deployment of R&amp;D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5310" y="8995704"/>
            <a:ext cx="7478167" cy="60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201">
                <a:solidFill>
                  <a:srgbClr val="A8C046"/>
                </a:solidFill>
                <a:latin typeface="Avenir LT Std 2"/>
              </a:rPr>
              <a:t>Connections, Efficiencies, Shared Access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7232" y="2277051"/>
            <a:ext cx="5721687" cy="1624200"/>
          </a:xfrm>
          <a:custGeom>
            <a:avLst/>
            <a:gdLst/>
            <a:ahLst/>
            <a:cxnLst/>
            <a:rect l="l" t="t" r="r" b="b"/>
            <a:pathLst>
              <a:path w="5721687" h="1624200">
                <a:moveTo>
                  <a:pt x="0" y="0"/>
                </a:moveTo>
                <a:lnTo>
                  <a:pt x="5721687" y="0"/>
                </a:lnTo>
                <a:lnTo>
                  <a:pt x="5721687" y="1624200"/>
                </a:lnTo>
                <a:lnTo>
                  <a:pt x="0" y="1624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094" b="-2864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8145" y="8364484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1"/>
                </a:lnTo>
                <a:lnTo>
                  <a:pt x="0" y="151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372979"/>
            <a:ext cx="12166630" cy="190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42"/>
              </a:lnSpc>
            </a:pPr>
            <a:r>
              <a:rPr lang="en-US" sz="11101">
                <a:solidFill>
                  <a:srgbClr val="FFFFFF"/>
                </a:solidFill>
                <a:latin typeface="Slivowitz"/>
              </a:rPr>
              <a:t>Collaborative Platform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1019" y="4675622"/>
            <a:ext cx="13346859" cy="1166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1"/>
              </a:lnSpc>
            </a:pPr>
            <a:r>
              <a:rPr lang="en-US" sz="3201">
                <a:solidFill>
                  <a:srgbClr val="FFFFFF"/>
                </a:solidFill>
                <a:latin typeface="Avenir LT Std 2"/>
              </a:rPr>
              <a:t>Create a platform to aggregate R&amp;D outcomes </a:t>
            </a:r>
          </a:p>
          <a:p>
            <a:pPr algn="r">
              <a:lnSpc>
                <a:spcPts val="4481"/>
              </a:lnSpc>
            </a:pPr>
            <a:r>
              <a:rPr lang="en-US" sz="3201">
                <a:solidFill>
                  <a:srgbClr val="FFFFFF"/>
                </a:solidFill>
                <a:latin typeface="Avenir LT Std 2"/>
              </a:rPr>
              <a:t>that are trusted, verified, impactful ... </a:t>
            </a:r>
            <a:r>
              <a:rPr lang="en-US" sz="3201">
                <a:solidFill>
                  <a:srgbClr val="FEBE10"/>
                </a:solidFill>
                <a:latin typeface="Avenir LT Std 2"/>
              </a:rPr>
              <a:t>and efficient to access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7042" y="8995704"/>
            <a:ext cx="5739408" cy="60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201">
                <a:solidFill>
                  <a:srgbClr val="FEBE10"/>
                </a:solidFill>
                <a:latin typeface="Avenir LT Std 2"/>
              </a:rPr>
              <a:t>Knowledge, Innovation, Impact</a:t>
            </a:r>
          </a:p>
        </p:txBody>
      </p:sp>
      <p:sp>
        <p:nvSpPr>
          <p:cNvPr id="7" name="Freeform 7"/>
          <p:cNvSpPr/>
          <p:nvPr/>
        </p:nvSpPr>
        <p:spPr>
          <a:xfrm>
            <a:off x="6083315" y="6129778"/>
            <a:ext cx="5604117" cy="1988550"/>
          </a:xfrm>
          <a:custGeom>
            <a:avLst/>
            <a:gdLst/>
            <a:ahLst/>
            <a:cxnLst/>
            <a:rect l="l" t="t" r="r" b="b"/>
            <a:pathLst>
              <a:path w="5604117" h="1988550">
                <a:moveTo>
                  <a:pt x="0" y="0"/>
                </a:moveTo>
                <a:lnTo>
                  <a:pt x="5604117" y="0"/>
                </a:lnTo>
                <a:lnTo>
                  <a:pt x="5604117" y="1988550"/>
                </a:lnTo>
                <a:lnTo>
                  <a:pt x="0" y="1988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9081" y="7124513"/>
            <a:ext cx="6124919" cy="1429594"/>
          </a:xfrm>
          <a:custGeom>
            <a:avLst/>
            <a:gdLst/>
            <a:ahLst/>
            <a:cxnLst/>
            <a:rect l="l" t="t" r="r" b="b"/>
            <a:pathLst>
              <a:path w="6124919" h="1429594">
                <a:moveTo>
                  <a:pt x="0" y="0"/>
                </a:moveTo>
                <a:lnTo>
                  <a:pt x="6124919" y="0"/>
                </a:lnTo>
                <a:lnTo>
                  <a:pt x="6124919" y="1429594"/>
                </a:lnTo>
                <a:lnTo>
                  <a:pt x="0" y="1429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9079" r="-99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8145" y="8364484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1"/>
                </a:lnTo>
                <a:lnTo>
                  <a:pt x="0" y="151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43042" y="372979"/>
            <a:ext cx="12042789" cy="1927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42"/>
              </a:lnSpc>
            </a:pPr>
            <a:r>
              <a:rPr lang="en-US" sz="11101">
                <a:solidFill>
                  <a:srgbClr val="FFFFFF"/>
                </a:solidFill>
                <a:latin typeface="Slivowitz"/>
              </a:rPr>
              <a:t> Defragment R&amp;D+I2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05537" y="4091056"/>
            <a:ext cx="13346859" cy="1728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1"/>
              </a:lnSpc>
            </a:pPr>
            <a:r>
              <a:rPr lang="en-US" sz="3201">
                <a:solidFill>
                  <a:srgbClr val="FFFFFF"/>
                </a:solidFill>
                <a:latin typeface="Avenir LT Std 2"/>
              </a:rPr>
              <a:t>Develop </a:t>
            </a:r>
            <a:r>
              <a:rPr lang="en-US" sz="3201">
                <a:solidFill>
                  <a:srgbClr val="F15B6A"/>
                </a:solidFill>
                <a:latin typeface="Avenir LT Std 2"/>
              </a:rPr>
              <a:t>cohesive and integrated programs of work</a:t>
            </a:r>
          </a:p>
          <a:p>
            <a:pPr>
              <a:lnSpc>
                <a:spcPts val="4481"/>
              </a:lnSpc>
            </a:pPr>
            <a:r>
              <a:rPr lang="en-US" sz="3201">
                <a:solidFill>
                  <a:srgbClr val="FFFFFF"/>
                </a:solidFill>
                <a:latin typeface="Avenir LT Std 2"/>
              </a:rPr>
              <a:t>that bring best value to industry</a:t>
            </a:r>
          </a:p>
          <a:p>
            <a:pPr>
              <a:lnSpc>
                <a:spcPts val="4481"/>
              </a:lnSpc>
            </a:pPr>
            <a:r>
              <a:rPr lang="en-US" sz="3201">
                <a:solidFill>
                  <a:srgbClr val="FFFFFF"/>
                </a:solidFill>
                <a:latin typeface="Avenir LT Std 2"/>
              </a:rPr>
              <a:t>at the highest efficiencies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4509" y="9134475"/>
            <a:ext cx="11219855" cy="60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201">
                <a:solidFill>
                  <a:srgbClr val="F15B6A"/>
                </a:solidFill>
                <a:latin typeface="Avenir LT Std 2"/>
              </a:rPr>
              <a:t>Systems of Systems Approach to Industry Investment in R&amp;D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88009" y="7106821"/>
            <a:ext cx="5880910" cy="1447286"/>
          </a:xfrm>
          <a:custGeom>
            <a:avLst/>
            <a:gdLst/>
            <a:ahLst/>
            <a:cxnLst/>
            <a:rect l="l" t="t" r="r" b="b"/>
            <a:pathLst>
              <a:path w="5880910" h="1447286">
                <a:moveTo>
                  <a:pt x="0" y="0"/>
                </a:moveTo>
                <a:lnTo>
                  <a:pt x="5880910" y="0"/>
                </a:lnTo>
                <a:lnTo>
                  <a:pt x="5880910" y="1447286"/>
                </a:lnTo>
                <a:lnTo>
                  <a:pt x="0" y="144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298" t="-333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8145" y="8364484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1"/>
                </a:lnTo>
                <a:lnTo>
                  <a:pt x="0" y="151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4673" y="1169095"/>
            <a:ext cx="15581083" cy="190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42"/>
              </a:lnSpc>
            </a:pPr>
            <a:r>
              <a:rPr lang="en-US" sz="11101">
                <a:solidFill>
                  <a:srgbClr val="FFFFFF"/>
                </a:solidFill>
                <a:latin typeface="Slivowitz"/>
              </a:rPr>
              <a:t>Focus on Impact for Industry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41784" y="5378381"/>
            <a:ext cx="13346859" cy="1166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1"/>
              </a:lnSpc>
            </a:pPr>
            <a:r>
              <a:rPr lang="en-US" sz="3201">
                <a:solidFill>
                  <a:srgbClr val="FFFFFF"/>
                </a:solidFill>
                <a:latin typeface="Avenir LT Std 2"/>
              </a:rPr>
              <a:t>Amira model enables leverage of R&amp;D investment </a:t>
            </a:r>
          </a:p>
          <a:p>
            <a:pPr algn="r">
              <a:lnSpc>
                <a:spcPts val="4481"/>
              </a:lnSpc>
            </a:pPr>
            <a:r>
              <a:rPr lang="en-US" sz="3201">
                <a:solidFill>
                  <a:srgbClr val="FFFFFF"/>
                </a:solidFill>
                <a:latin typeface="Avenir LT Std 2"/>
              </a:rPr>
              <a:t>...typically between 1:15 and 1:20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4673" y="8995704"/>
            <a:ext cx="11205121" cy="60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1"/>
              </a:lnSpc>
            </a:pPr>
            <a:r>
              <a:rPr lang="en-US" sz="3201">
                <a:solidFill>
                  <a:srgbClr val="00AE8E"/>
                </a:solidFill>
                <a:latin typeface="Avenir LT Std 2"/>
              </a:rPr>
              <a:t>Focus on delivering highest return of investment to sponsors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9081" y="2277051"/>
            <a:ext cx="5863218" cy="1641892"/>
          </a:xfrm>
          <a:custGeom>
            <a:avLst/>
            <a:gdLst/>
            <a:ahLst/>
            <a:cxnLst/>
            <a:rect l="l" t="t" r="r" b="b"/>
            <a:pathLst>
              <a:path w="5863218" h="1641892">
                <a:moveTo>
                  <a:pt x="0" y="0"/>
                </a:moveTo>
                <a:lnTo>
                  <a:pt x="5863219" y="0"/>
                </a:lnTo>
                <a:lnTo>
                  <a:pt x="5863219" y="1641892"/>
                </a:lnTo>
                <a:lnTo>
                  <a:pt x="0" y="1641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8926" b="-2823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8145" y="8364484"/>
            <a:ext cx="4062713" cy="1510091"/>
          </a:xfrm>
          <a:custGeom>
            <a:avLst/>
            <a:gdLst/>
            <a:ahLst/>
            <a:cxnLst/>
            <a:rect l="l" t="t" r="r" b="b"/>
            <a:pathLst>
              <a:path w="4062713" h="1510091">
                <a:moveTo>
                  <a:pt x="0" y="0"/>
                </a:moveTo>
                <a:lnTo>
                  <a:pt x="4062713" y="0"/>
                </a:lnTo>
                <a:lnTo>
                  <a:pt x="4062713" y="1510091"/>
                </a:lnTo>
                <a:lnTo>
                  <a:pt x="0" y="151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36281" y="4130551"/>
            <a:ext cx="7380536" cy="60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201">
                <a:solidFill>
                  <a:srgbClr val="A8C046"/>
                </a:solidFill>
                <a:latin typeface="Avenir LT Std 2"/>
              </a:rPr>
              <a:t>Connectons, Efficiencies, Shared Access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3972" y="1524796"/>
            <a:ext cx="17320056" cy="8299694"/>
          </a:xfrm>
          <a:custGeom>
            <a:avLst/>
            <a:gdLst/>
            <a:ahLst/>
            <a:cxnLst/>
            <a:rect l="l" t="t" r="r" b="b"/>
            <a:pathLst>
              <a:path w="17320056" h="8299694">
                <a:moveTo>
                  <a:pt x="0" y="0"/>
                </a:moveTo>
                <a:lnTo>
                  <a:pt x="17320056" y="0"/>
                </a:lnTo>
                <a:lnTo>
                  <a:pt x="17320056" y="8299694"/>
                </a:lnTo>
                <a:lnTo>
                  <a:pt x="0" y="8299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49686" y="111125"/>
            <a:ext cx="12188629" cy="98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FFFFF"/>
                </a:solidFill>
                <a:latin typeface="Avenir LT Std 1"/>
              </a:rPr>
              <a:t>The Amira Global Alliance is a network of organisations around the world formed to benefit Amira Global Members and our industry.</a:t>
            </a:r>
          </a:p>
        </p:txBody>
      </p:sp>
      <p:sp>
        <p:nvSpPr>
          <p:cNvPr id="4" name="Freeform 4"/>
          <p:cNvSpPr/>
          <p:nvPr/>
        </p:nvSpPr>
        <p:spPr>
          <a:xfrm>
            <a:off x="6858000" y="4533901"/>
            <a:ext cx="3410890" cy="4419600"/>
          </a:xfrm>
          <a:custGeom>
            <a:avLst/>
            <a:gdLst/>
            <a:ahLst/>
            <a:cxnLst/>
            <a:rect l="l" t="t" r="r" b="b"/>
            <a:pathLst>
              <a:path w="3616901" h="4157521">
                <a:moveTo>
                  <a:pt x="0" y="0"/>
                </a:moveTo>
                <a:lnTo>
                  <a:pt x="3616900" y="0"/>
                </a:lnTo>
                <a:lnTo>
                  <a:pt x="3616900" y="4157521"/>
                </a:lnTo>
                <a:lnTo>
                  <a:pt x="0" y="4157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520C8DC6BE514D99D48FE6005B20D6" ma:contentTypeVersion="21" ma:contentTypeDescription="Create a new document." ma:contentTypeScope="" ma:versionID="666539ed021d1bef0f7287fe4283a57a">
  <xsd:schema xmlns:xsd="http://www.w3.org/2001/XMLSchema" xmlns:xs="http://www.w3.org/2001/XMLSchema" xmlns:p="http://schemas.microsoft.com/office/2006/metadata/properties" xmlns:ns1="http://schemas.microsoft.com/sharepoint/v3" xmlns:ns2="3a05e7d7-2b95-4b31-bf5e-205da660dbb3" xmlns:ns3="8e9e6d1c-abfc-4c63-93b7-59fb5345538a" targetNamespace="http://schemas.microsoft.com/office/2006/metadata/properties" ma:root="true" ma:fieldsID="cdf20b0aabe34729a2ac20069feb4c54" ns1:_="" ns2:_="" ns3:_="">
    <xsd:import namespace="http://schemas.microsoft.com/sharepoint/v3"/>
    <xsd:import namespace="3a05e7d7-2b95-4b31-bf5e-205da660dbb3"/>
    <xsd:import namespace="8e9e6d1c-abfc-4c63-93b7-59fb534553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AmiraTag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05e7d7-2b95-4b31-bf5e-205da660db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AmiraTags" ma:index="21" nillable="true" ma:displayName="AmiraTags" ma:description="Key Phrases" ma:format="Dropdown" ma:internalName="AmiraTags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291bfac-8609-4001-9b3b-17475ec7e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e6d1c-abfc-4c63-93b7-59fb5345538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d598adb-dec9-46c7-84e9-34735ed162fc}" ma:internalName="TaxCatchAll" ma:showField="CatchAllData" ma:web="8e9e6d1c-abfc-4c63-93b7-59fb534553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8e9e6d1c-abfc-4c63-93b7-59fb5345538a" xsi:nil="true"/>
    <AmiraTags xmlns="3a05e7d7-2b95-4b31-bf5e-205da660dbb3" xsi:nil="true"/>
    <lcf76f155ced4ddcb4097134ff3c332f xmlns="3a05e7d7-2b95-4b31-bf5e-205da660dbb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CF706D-1F3E-4AC7-9B13-C209B5BFE1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3E5157-D8F8-4BF3-A58F-EE28D8989199}"/>
</file>

<file path=customXml/itemProps3.xml><?xml version="1.0" encoding="utf-8"?>
<ds:datastoreItem xmlns:ds="http://schemas.openxmlformats.org/officeDocument/2006/customXml" ds:itemID="{A3361733-6B3C-47A1-8F06-9DDA053B4D02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906</Words>
  <Application>Microsoft Office PowerPoint</Application>
  <PresentationFormat>Custom</PresentationFormat>
  <Paragraphs>132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Slivowitz</vt:lpstr>
      <vt:lpstr>IBM Plex Sans Medium</vt:lpstr>
      <vt:lpstr>Calibri</vt:lpstr>
      <vt:lpstr>Avenir LT Std 2</vt:lpstr>
      <vt:lpstr>Arial</vt:lpstr>
      <vt:lpstr>Avenir LT Std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PAN-AFRICAN DECARBONIZATION INSTITUTE (P-ADI)</dc:title>
  <dc:creator>Chamberlain, Vaughan</dc:creator>
  <cp:lastModifiedBy>Claud Bilson</cp:lastModifiedBy>
  <cp:revision>1</cp:revision>
  <dcterms:created xsi:type="dcterms:W3CDTF">2006-08-16T00:00:00Z</dcterms:created>
  <dcterms:modified xsi:type="dcterms:W3CDTF">2023-09-20T07:28:55Z</dcterms:modified>
  <dc:identifier>DAFr_v5zQCg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0x0101007E520C8DC6BE514D99D48FE6005B20D6</vt:lpwstr>
  </property>
</Properties>
</file>